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Bricolage Grotesque" panose="020B0604020202020204" charset="0"/>
      <p:regular r:id="rId18"/>
    </p:embeddedFont>
    <p:embeddedFont>
      <p:font typeface="Bricolage Grotesque Bold" panose="020B0604020202020204" charset="0"/>
      <p:regular r:id="rId19"/>
    </p:embeddedFont>
    <p:embeddedFont>
      <p:font typeface="Bricolage Grotesque Light" panose="020B0604020202020204" charset="0"/>
      <p:regular r:id="rId20"/>
    </p:embeddedFont>
    <p:embeddedFont>
      <p:font typeface="Bricolage Grotesque Semi-Bold" panose="020B0604020202020204" charset="0"/>
      <p:regular r:id="rId21"/>
    </p:embeddedFont>
    <p:embeddedFont>
      <p:font typeface="Bricolage Grotesque Ultra-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1766"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43.jpg"/><Relationship Id="rId5" Type="http://schemas.openxmlformats.org/officeDocument/2006/relationships/image" Target="../media/image42.sv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46.jpeg"/></Relationships>
</file>

<file path=ppt/slides/_rels/slide1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20.png"/><Relationship Id="rId7" Type="http://schemas.openxmlformats.org/officeDocument/2006/relationships/image" Target="../media/image10.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21.svg"/></Relationships>
</file>

<file path=ppt/slides/_rels/slide1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jpeg"/></Relationships>
</file>

<file path=ppt/slides/_rels/slide16.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6.svg"/><Relationship Id="rId7" Type="http://schemas.openxmlformats.org/officeDocument/2006/relationships/image" Target="../media/image55.png"/><Relationship Id="rId12" Type="http://schemas.openxmlformats.org/officeDocument/2006/relationships/image" Target="../media/image6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59.png"/><Relationship Id="rId5" Type="http://schemas.openxmlformats.org/officeDocument/2006/relationships/image" Target="../media/image10.png"/><Relationship Id="rId10" Type="http://schemas.openxmlformats.org/officeDocument/2006/relationships/image" Target="../media/image58.svg"/><Relationship Id="rId4" Type="http://schemas.openxmlformats.org/officeDocument/2006/relationships/image" Target="../media/image54.jpeg"/><Relationship Id="rId9" Type="http://schemas.openxmlformats.org/officeDocument/2006/relationships/image" Target="../media/image57.png"/></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sv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3.svg"/><Relationship Id="rId7" Type="http://schemas.openxmlformats.org/officeDocument/2006/relationships/image" Target="../media/image11.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15.sv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svg"/><Relationship Id="rId7" Type="http://schemas.openxmlformats.org/officeDocument/2006/relationships/image" Target="../media/image25.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8508"/>
        </a:solidFill>
        <a:effectLst/>
      </p:bgPr>
    </p:bg>
    <p:spTree>
      <p:nvGrpSpPr>
        <p:cNvPr id="1" name=""/>
        <p:cNvGrpSpPr/>
        <p:nvPr/>
      </p:nvGrpSpPr>
      <p:grpSpPr>
        <a:xfrm>
          <a:off x="0" y="0"/>
          <a:ext cx="0" cy="0"/>
          <a:chOff x="0" y="0"/>
          <a:chExt cx="0" cy="0"/>
        </a:xfrm>
      </p:grpSpPr>
      <p:sp>
        <p:nvSpPr>
          <p:cNvPr id="6" name="TextBox 6"/>
          <p:cNvSpPr txBox="1"/>
          <p:nvPr/>
        </p:nvSpPr>
        <p:spPr>
          <a:xfrm>
            <a:off x="736385" y="2332812"/>
            <a:ext cx="9474415" cy="3952236"/>
          </a:xfrm>
          <a:prstGeom prst="rect">
            <a:avLst/>
          </a:prstGeom>
        </p:spPr>
        <p:txBody>
          <a:bodyPr wrap="square" lIns="0" tIns="0" rIns="0" bIns="0" rtlCol="0" anchor="t">
            <a:spAutoFit/>
          </a:bodyPr>
          <a:lstStyle/>
          <a:p>
            <a:pPr algn="l">
              <a:lnSpc>
                <a:spcPts val="16466"/>
              </a:lnSpc>
            </a:pPr>
            <a:r>
              <a:rPr lang="en-US" sz="7200" dirty="0">
                <a:solidFill>
                  <a:srgbClr val="FFFFFF"/>
                </a:solidFill>
                <a:latin typeface="Bricolage Grotesque Bold"/>
              </a:rPr>
              <a:t>Types of Power BI Charts</a:t>
            </a:r>
          </a:p>
        </p:txBody>
      </p:sp>
      <p:sp>
        <p:nvSpPr>
          <p:cNvPr id="7" name="Freeform 7"/>
          <p:cNvSpPr/>
          <p:nvPr/>
        </p:nvSpPr>
        <p:spPr>
          <a:xfrm rot="4326401">
            <a:off x="7517219" y="-2351303"/>
            <a:ext cx="14975430" cy="12945611"/>
          </a:xfrm>
          <a:custGeom>
            <a:avLst/>
            <a:gdLst/>
            <a:ahLst/>
            <a:cxnLst/>
            <a:rect l="l" t="t" r="r" b="b"/>
            <a:pathLst>
              <a:path w="14975430" h="12945611">
                <a:moveTo>
                  <a:pt x="0" y="0"/>
                </a:moveTo>
                <a:lnTo>
                  <a:pt x="14975430" y="0"/>
                </a:lnTo>
                <a:lnTo>
                  <a:pt x="14975430" y="12945611"/>
                </a:lnTo>
                <a:lnTo>
                  <a:pt x="0" y="12945611"/>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8" name="Group 8"/>
          <p:cNvGrpSpPr/>
          <p:nvPr/>
        </p:nvGrpSpPr>
        <p:grpSpPr>
          <a:xfrm rot="-1187103">
            <a:off x="14189725" y="5259951"/>
            <a:ext cx="833395" cy="833395"/>
            <a:chOff x="0" y="0"/>
            <a:chExt cx="812800" cy="812800"/>
          </a:xfrm>
        </p:grpSpPr>
        <p:sp>
          <p:nvSpPr>
            <p:cNvPr id="9" name="Freeform 9"/>
            <p:cNvSpPr/>
            <p:nvPr/>
          </p:nvSpPr>
          <p:spPr>
            <a:xfrm>
              <a:off x="59160" y="59160"/>
              <a:ext cx="694479" cy="694479"/>
            </a:xfrm>
            <a:custGeom>
              <a:avLst/>
              <a:gdLst/>
              <a:ahLst/>
              <a:cxnLst/>
              <a:rect l="l" t="t" r="r" b="b"/>
              <a:pathLst>
                <a:path w="694479" h="694479">
                  <a:moveTo>
                    <a:pt x="386527" y="25020"/>
                  </a:moveTo>
                  <a:lnTo>
                    <a:pt x="437269" y="133745"/>
                  </a:lnTo>
                  <a:cubicBezTo>
                    <a:pt x="462647" y="188123"/>
                    <a:pt x="506357" y="231833"/>
                    <a:pt x="560735" y="257211"/>
                  </a:cubicBezTo>
                  <a:lnTo>
                    <a:pt x="669460" y="307953"/>
                  </a:lnTo>
                  <a:cubicBezTo>
                    <a:pt x="684724" y="315077"/>
                    <a:pt x="694480" y="330396"/>
                    <a:pt x="694480" y="347240"/>
                  </a:cubicBezTo>
                  <a:cubicBezTo>
                    <a:pt x="694480" y="364084"/>
                    <a:pt x="684724" y="379403"/>
                    <a:pt x="669460" y="386527"/>
                  </a:cubicBezTo>
                  <a:lnTo>
                    <a:pt x="560735" y="437269"/>
                  </a:lnTo>
                  <a:cubicBezTo>
                    <a:pt x="506357" y="462647"/>
                    <a:pt x="462647" y="506357"/>
                    <a:pt x="437269" y="560735"/>
                  </a:cubicBezTo>
                  <a:lnTo>
                    <a:pt x="386527" y="669460"/>
                  </a:lnTo>
                  <a:cubicBezTo>
                    <a:pt x="379403" y="684724"/>
                    <a:pt x="364084" y="694480"/>
                    <a:pt x="347240" y="694480"/>
                  </a:cubicBezTo>
                  <a:cubicBezTo>
                    <a:pt x="330396" y="694480"/>
                    <a:pt x="315077" y="684724"/>
                    <a:pt x="307953" y="669460"/>
                  </a:cubicBezTo>
                  <a:lnTo>
                    <a:pt x="257211" y="560735"/>
                  </a:lnTo>
                  <a:cubicBezTo>
                    <a:pt x="231833" y="506357"/>
                    <a:pt x="188123" y="462647"/>
                    <a:pt x="133745" y="437269"/>
                  </a:cubicBezTo>
                  <a:lnTo>
                    <a:pt x="25020" y="386527"/>
                  </a:lnTo>
                  <a:cubicBezTo>
                    <a:pt x="9756" y="379403"/>
                    <a:pt x="0" y="364084"/>
                    <a:pt x="0" y="347240"/>
                  </a:cubicBezTo>
                  <a:cubicBezTo>
                    <a:pt x="0" y="330396"/>
                    <a:pt x="9756" y="315077"/>
                    <a:pt x="25020" y="307953"/>
                  </a:cubicBezTo>
                  <a:lnTo>
                    <a:pt x="133745" y="257211"/>
                  </a:lnTo>
                  <a:cubicBezTo>
                    <a:pt x="188123" y="231833"/>
                    <a:pt x="231833" y="188123"/>
                    <a:pt x="257211" y="133745"/>
                  </a:cubicBezTo>
                  <a:lnTo>
                    <a:pt x="307953" y="25020"/>
                  </a:lnTo>
                  <a:cubicBezTo>
                    <a:pt x="315077" y="9756"/>
                    <a:pt x="330396" y="0"/>
                    <a:pt x="347240" y="0"/>
                  </a:cubicBezTo>
                  <a:cubicBezTo>
                    <a:pt x="364084" y="0"/>
                    <a:pt x="379403" y="9756"/>
                    <a:pt x="386527" y="25020"/>
                  </a:cubicBezTo>
                  <a:close/>
                </a:path>
              </a:pathLst>
            </a:custGeom>
            <a:solidFill>
              <a:srgbClr val="FFFFFF"/>
            </a:solidFill>
          </p:spPr>
          <p:txBody>
            <a:bodyPr/>
            <a:lstStyle/>
            <a:p>
              <a:endParaRPr lang="en-US"/>
            </a:p>
          </p:txBody>
        </p:sp>
        <p:sp>
          <p:nvSpPr>
            <p:cNvPr id="10" name="TextBox 10"/>
            <p:cNvSpPr txBox="1"/>
            <p:nvPr/>
          </p:nvSpPr>
          <p:spPr>
            <a:xfrm>
              <a:off x="190500" y="152400"/>
              <a:ext cx="431800" cy="469900"/>
            </a:xfrm>
            <a:prstGeom prst="rect">
              <a:avLst/>
            </a:prstGeom>
          </p:spPr>
          <p:txBody>
            <a:bodyPr lIns="50800" tIns="50800" rIns="50800" bIns="50800" rtlCol="0" anchor="ctr"/>
            <a:lstStyle/>
            <a:p>
              <a:pPr algn="ctr">
                <a:lnSpc>
                  <a:spcPts val="2730"/>
                </a:lnSpc>
              </a:pPr>
              <a:endParaRPr/>
            </a:p>
          </p:txBody>
        </p:sp>
      </p:grpSp>
      <p:sp>
        <p:nvSpPr>
          <p:cNvPr id="11" name="Freeform 11"/>
          <p:cNvSpPr/>
          <p:nvPr/>
        </p:nvSpPr>
        <p:spPr>
          <a:xfrm>
            <a:off x="7307597" y="8679421"/>
            <a:ext cx="336376" cy="303350"/>
          </a:xfrm>
          <a:custGeom>
            <a:avLst/>
            <a:gdLst/>
            <a:ahLst/>
            <a:cxnLst/>
            <a:rect l="l" t="t" r="r" b="b"/>
            <a:pathLst>
              <a:path w="336376" h="303350">
                <a:moveTo>
                  <a:pt x="0" y="0"/>
                </a:moveTo>
                <a:lnTo>
                  <a:pt x="336376" y="0"/>
                </a:lnTo>
                <a:lnTo>
                  <a:pt x="336376" y="303350"/>
                </a:lnTo>
                <a:lnTo>
                  <a:pt x="0" y="3033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7" name="Group 17"/>
          <p:cNvGrpSpPr/>
          <p:nvPr/>
        </p:nvGrpSpPr>
        <p:grpSpPr>
          <a:xfrm>
            <a:off x="711704" y="796299"/>
            <a:ext cx="91161" cy="91161"/>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355"/>
                </a:lnSpc>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Freeform 22"/>
          <p:cNvSpPr/>
          <p:nvPr/>
        </p:nvSpPr>
        <p:spPr>
          <a:xfrm rot="-477522">
            <a:off x="14578794" y="1498417"/>
            <a:ext cx="7418412" cy="9106694"/>
          </a:xfrm>
          <a:custGeom>
            <a:avLst/>
            <a:gdLst/>
            <a:ahLst/>
            <a:cxnLst/>
            <a:rect l="l" t="t" r="r" b="b"/>
            <a:pathLst>
              <a:path w="7418412" h="9106694">
                <a:moveTo>
                  <a:pt x="0" y="0"/>
                </a:moveTo>
                <a:lnTo>
                  <a:pt x="7418412" y="0"/>
                </a:lnTo>
                <a:lnTo>
                  <a:pt x="7418412" y="9106694"/>
                </a:lnTo>
                <a:lnTo>
                  <a:pt x="0" y="9106694"/>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26" name="Group 26"/>
          <p:cNvGrpSpPr/>
          <p:nvPr/>
        </p:nvGrpSpPr>
        <p:grpSpPr>
          <a:xfrm rot="1539013">
            <a:off x="15564433" y="6244598"/>
            <a:ext cx="816777" cy="816777"/>
            <a:chOff x="0" y="0"/>
            <a:chExt cx="812800" cy="812800"/>
          </a:xfrm>
        </p:grpSpPr>
        <p:sp>
          <p:nvSpPr>
            <p:cNvPr id="27" name="Freeform 27"/>
            <p:cNvSpPr/>
            <p:nvPr/>
          </p:nvSpPr>
          <p:spPr>
            <a:xfrm>
              <a:off x="60364" y="60364"/>
              <a:ext cx="692072" cy="692072"/>
            </a:xfrm>
            <a:custGeom>
              <a:avLst/>
              <a:gdLst/>
              <a:ahLst/>
              <a:cxnLst/>
              <a:rect l="l" t="t" r="r" b="b"/>
              <a:pathLst>
                <a:path w="692072" h="692072">
                  <a:moveTo>
                    <a:pt x="386122" y="25529"/>
                  </a:moveTo>
                  <a:lnTo>
                    <a:pt x="435265" y="130828"/>
                  </a:lnTo>
                  <a:cubicBezTo>
                    <a:pt x="461160" y="186313"/>
                    <a:pt x="505759" y="230912"/>
                    <a:pt x="561244" y="256807"/>
                  </a:cubicBezTo>
                  <a:lnTo>
                    <a:pt x="666543" y="305950"/>
                  </a:lnTo>
                  <a:cubicBezTo>
                    <a:pt x="682117" y="313218"/>
                    <a:pt x="692072" y="328849"/>
                    <a:pt x="692072" y="346036"/>
                  </a:cubicBezTo>
                  <a:cubicBezTo>
                    <a:pt x="692072" y="363223"/>
                    <a:pt x="682117" y="378854"/>
                    <a:pt x="666543" y="386122"/>
                  </a:cubicBezTo>
                  <a:lnTo>
                    <a:pt x="561244" y="435265"/>
                  </a:lnTo>
                  <a:cubicBezTo>
                    <a:pt x="505759" y="461160"/>
                    <a:pt x="461160" y="505759"/>
                    <a:pt x="435265" y="561244"/>
                  </a:cubicBezTo>
                  <a:lnTo>
                    <a:pt x="386122" y="666543"/>
                  </a:lnTo>
                  <a:cubicBezTo>
                    <a:pt x="378854" y="682117"/>
                    <a:pt x="363223" y="692072"/>
                    <a:pt x="346036" y="692072"/>
                  </a:cubicBezTo>
                  <a:cubicBezTo>
                    <a:pt x="328849" y="692072"/>
                    <a:pt x="313218" y="682117"/>
                    <a:pt x="305950" y="666543"/>
                  </a:cubicBezTo>
                  <a:lnTo>
                    <a:pt x="256807" y="561244"/>
                  </a:lnTo>
                  <a:cubicBezTo>
                    <a:pt x="230912" y="505759"/>
                    <a:pt x="186313" y="461160"/>
                    <a:pt x="130828" y="435265"/>
                  </a:cubicBezTo>
                  <a:lnTo>
                    <a:pt x="25529" y="386122"/>
                  </a:lnTo>
                  <a:cubicBezTo>
                    <a:pt x="9955" y="378854"/>
                    <a:pt x="0" y="363223"/>
                    <a:pt x="0" y="346036"/>
                  </a:cubicBezTo>
                  <a:cubicBezTo>
                    <a:pt x="0" y="328849"/>
                    <a:pt x="9955" y="313218"/>
                    <a:pt x="25529" y="305950"/>
                  </a:cubicBezTo>
                  <a:lnTo>
                    <a:pt x="130828" y="256807"/>
                  </a:lnTo>
                  <a:cubicBezTo>
                    <a:pt x="186313" y="230912"/>
                    <a:pt x="230912" y="186313"/>
                    <a:pt x="256807" y="130828"/>
                  </a:cubicBezTo>
                  <a:lnTo>
                    <a:pt x="305950" y="25529"/>
                  </a:lnTo>
                  <a:cubicBezTo>
                    <a:pt x="313218" y="9955"/>
                    <a:pt x="328849" y="0"/>
                    <a:pt x="346036" y="0"/>
                  </a:cubicBezTo>
                  <a:cubicBezTo>
                    <a:pt x="363223" y="0"/>
                    <a:pt x="378854" y="9955"/>
                    <a:pt x="386122" y="25529"/>
                  </a:cubicBezTo>
                  <a:close/>
                </a:path>
              </a:pathLst>
            </a:custGeom>
            <a:solidFill>
              <a:srgbClr val="323232"/>
            </a:solidFill>
          </p:spPr>
          <p:txBody>
            <a:bodyPr/>
            <a:lstStyle/>
            <a:p>
              <a:endParaRPr lang="en-US"/>
            </a:p>
          </p:txBody>
        </p:sp>
        <p:sp>
          <p:nvSpPr>
            <p:cNvPr id="28" name="TextBox 28"/>
            <p:cNvSpPr txBox="1"/>
            <p:nvPr/>
          </p:nvSpPr>
          <p:spPr>
            <a:xfrm>
              <a:off x="190500" y="152400"/>
              <a:ext cx="431800" cy="469900"/>
            </a:xfrm>
            <a:prstGeom prst="rect">
              <a:avLst/>
            </a:prstGeom>
          </p:spPr>
          <p:txBody>
            <a:bodyPr lIns="50800" tIns="50800" rIns="50800" bIns="50800" rtlCol="0" anchor="ctr"/>
            <a:lstStyle/>
            <a:p>
              <a:pPr algn="ctr">
                <a:lnSpc>
                  <a:spcPts val="2730"/>
                </a:lnSpc>
              </a:pPr>
              <a:endParaRPr/>
            </a:p>
          </p:txBody>
        </p:sp>
      </p:grpSp>
      <p:sp>
        <p:nvSpPr>
          <p:cNvPr id="82" name="TextBox 82"/>
          <p:cNvSpPr txBox="1"/>
          <p:nvPr/>
        </p:nvSpPr>
        <p:spPr>
          <a:xfrm>
            <a:off x="711704" y="1403452"/>
            <a:ext cx="6796440" cy="1477328"/>
          </a:xfrm>
          <a:prstGeom prst="rect">
            <a:avLst/>
          </a:prstGeom>
        </p:spPr>
        <p:txBody>
          <a:bodyPr lIns="0" tIns="0" rIns="0" bIns="0" rtlCol="0" anchor="t">
            <a:spAutoFit/>
          </a:bodyPr>
          <a:lstStyle/>
          <a:p>
            <a:pPr algn="l"/>
            <a:r>
              <a:rPr lang="en-US" sz="9600" b="1" i="0" dirty="0">
                <a:solidFill>
                  <a:srgbClr val="000000"/>
                </a:solidFill>
                <a:effectLst/>
                <a:highlight>
                  <a:srgbClr val="FFFFFF"/>
                </a:highlight>
                <a:latin typeface="adobe-clean"/>
              </a:rPr>
              <a:t>Gauge Charts</a:t>
            </a:r>
          </a:p>
        </p:txBody>
      </p:sp>
      <p:grpSp>
        <p:nvGrpSpPr>
          <p:cNvPr id="90" name="Group 90"/>
          <p:cNvGrpSpPr/>
          <p:nvPr/>
        </p:nvGrpSpPr>
        <p:grpSpPr>
          <a:xfrm>
            <a:off x="711704" y="796299"/>
            <a:ext cx="91161" cy="91161"/>
            <a:chOff x="0" y="0"/>
            <a:chExt cx="812800" cy="812800"/>
          </a:xfrm>
        </p:grpSpPr>
        <p:sp>
          <p:nvSpPr>
            <p:cNvPr id="91" name="Freeform 9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8508"/>
            </a:solidFill>
          </p:spPr>
          <p:txBody>
            <a:bodyPr/>
            <a:lstStyle/>
            <a:p>
              <a:endParaRPr lang="en-US"/>
            </a:p>
          </p:txBody>
        </p:sp>
        <p:sp>
          <p:nvSpPr>
            <p:cNvPr id="92" name="TextBox 92"/>
            <p:cNvSpPr txBox="1"/>
            <p:nvPr/>
          </p:nvSpPr>
          <p:spPr>
            <a:xfrm>
              <a:off x="76200" y="38100"/>
              <a:ext cx="660400" cy="698500"/>
            </a:xfrm>
            <a:prstGeom prst="rect">
              <a:avLst/>
            </a:prstGeom>
          </p:spPr>
          <p:txBody>
            <a:bodyPr lIns="50800" tIns="50800" rIns="50800" bIns="50800" rtlCol="0" anchor="ctr"/>
            <a:lstStyle/>
            <a:p>
              <a:pPr algn="ctr">
                <a:lnSpc>
                  <a:spcPts val="2355"/>
                </a:lnSpc>
              </a:pPr>
              <a:endParaRPr/>
            </a:p>
          </p:txBody>
        </p:sp>
      </p:grpSp>
      <p:pic>
        <p:nvPicPr>
          <p:cNvPr id="94" name="Picture 93" descr="A screen shot of a graph&#10;&#10;Description automatically generated">
            <a:extLst>
              <a:ext uri="{FF2B5EF4-FFF2-40B4-BE49-F238E27FC236}">
                <a16:creationId xmlns:a16="http://schemas.microsoft.com/office/drawing/2014/main" id="{5B7A6D16-16AE-5A84-9C7E-FA2A582A5A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4354205"/>
            <a:ext cx="9766450" cy="6104031"/>
          </a:xfrm>
          <a:prstGeom prst="rect">
            <a:avLst/>
          </a:prstGeom>
        </p:spPr>
      </p:pic>
      <p:sp>
        <p:nvSpPr>
          <p:cNvPr id="95" name="TextBox 94">
            <a:extLst>
              <a:ext uri="{FF2B5EF4-FFF2-40B4-BE49-F238E27FC236}">
                <a16:creationId xmlns:a16="http://schemas.microsoft.com/office/drawing/2014/main" id="{204A52D1-0969-6E71-1CD8-AEEEF4620D09}"/>
              </a:ext>
            </a:extLst>
          </p:cNvPr>
          <p:cNvSpPr txBox="1"/>
          <p:nvPr/>
        </p:nvSpPr>
        <p:spPr>
          <a:xfrm>
            <a:off x="8196417" y="2448316"/>
            <a:ext cx="8796183" cy="1323439"/>
          </a:xfrm>
          <a:prstGeom prst="rect">
            <a:avLst/>
          </a:prstGeom>
          <a:noFill/>
        </p:spPr>
        <p:txBody>
          <a:bodyPr wrap="square" rtlCol="0">
            <a:spAutoFit/>
          </a:bodyPr>
          <a:lstStyle/>
          <a:p>
            <a:r>
              <a:rPr lang="en-US" sz="4000" dirty="0"/>
              <a:t>The above gauge chart shows you the average gross sales of the company.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500584">
            <a:off x="1713418" y="3817132"/>
            <a:ext cx="11878076" cy="10268083"/>
          </a:xfrm>
          <a:custGeom>
            <a:avLst/>
            <a:gdLst/>
            <a:ahLst/>
            <a:cxnLst/>
            <a:rect l="l" t="t" r="r" b="b"/>
            <a:pathLst>
              <a:path w="11878076" h="10268083">
                <a:moveTo>
                  <a:pt x="0" y="0"/>
                </a:moveTo>
                <a:lnTo>
                  <a:pt x="11878076" y="0"/>
                </a:lnTo>
                <a:lnTo>
                  <a:pt x="11878076" y="10268083"/>
                </a:lnTo>
                <a:lnTo>
                  <a:pt x="0" y="10268083"/>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6" name="TextBox 6"/>
          <p:cNvSpPr txBox="1"/>
          <p:nvPr/>
        </p:nvSpPr>
        <p:spPr>
          <a:xfrm>
            <a:off x="711704" y="2104482"/>
            <a:ext cx="7674846" cy="1477328"/>
          </a:xfrm>
          <a:prstGeom prst="rect">
            <a:avLst/>
          </a:prstGeom>
        </p:spPr>
        <p:txBody>
          <a:bodyPr lIns="0" tIns="0" rIns="0" bIns="0" rtlCol="0" anchor="t">
            <a:spAutoFit/>
          </a:bodyPr>
          <a:lstStyle/>
          <a:p>
            <a:pPr algn="l"/>
            <a:r>
              <a:rPr lang="en-US" sz="9600" b="1" i="0" dirty="0">
                <a:solidFill>
                  <a:srgbClr val="000000"/>
                </a:solidFill>
                <a:effectLst/>
                <a:highlight>
                  <a:srgbClr val="FFFFFF"/>
                </a:highlight>
                <a:latin typeface="adobe-clean"/>
              </a:rPr>
              <a:t>Funnel Charts</a:t>
            </a:r>
          </a:p>
        </p:txBody>
      </p:sp>
      <p:sp>
        <p:nvSpPr>
          <p:cNvPr id="13" name="Freeform 13"/>
          <p:cNvSpPr/>
          <p:nvPr/>
        </p:nvSpPr>
        <p:spPr>
          <a:xfrm>
            <a:off x="945857" y="8049910"/>
            <a:ext cx="302454" cy="272758"/>
          </a:xfrm>
          <a:custGeom>
            <a:avLst/>
            <a:gdLst/>
            <a:ahLst/>
            <a:cxnLst/>
            <a:rect l="l" t="t" r="r" b="b"/>
            <a:pathLst>
              <a:path w="302454" h="272758">
                <a:moveTo>
                  <a:pt x="0" y="0"/>
                </a:moveTo>
                <a:lnTo>
                  <a:pt x="302454" y="0"/>
                </a:lnTo>
                <a:lnTo>
                  <a:pt x="302454" y="272758"/>
                </a:lnTo>
                <a:lnTo>
                  <a:pt x="0" y="2727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4" name="TextBox 14"/>
          <p:cNvSpPr txBox="1"/>
          <p:nvPr/>
        </p:nvSpPr>
        <p:spPr>
          <a:xfrm>
            <a:off x="479575" y="3886346"/>
            <a:ext cx="7172881" cy="4308872"/>
          </a:xfrm>
          <a:prstGeom prst="rect">
            <a:avLst/>
          </a:prstGeom>
        </p:spPr>
        <p:txBody>
          <a:bodyPr lIns="0" tIns="0" rIns="0" bIns="0" rtlCol="0" anchor="t">
            <a:spAutoFit/>
          </a:bodyPr>
          <a:lstStyle/>
          <a:p>
            <a:pPr algn="l"/>
            <a:r>
              <a:rPr lang="en-US" sz="4000" dirty="0"/>
              <a:t>The above Funnel charts show the flow of each phase. In the below image you can see the total leads per day is 272, the quality leads are 89, solution leads are 72, proposal leads are 36, and finalize leads are 12</a:t>
            </a:r>
          </a:p>
        </p:txBody>
      </p:sp>
      <p:grpSp>
        <p:nvGrpSpPr>
          <p:cNvPr id="34" name="Group 34"/>
          <p:cNvGrpSpPr/>
          <p:nvPr/>
        </p:nvGrpSpPr>
        <p:grpSpPr>
          <a:xfrm>
            <a:off x="711704" y="796299"/>
            <a:ext cx="91161" cy="91161"/>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8508"/>
            </a:solidFill>
          </p:spPr>
          <p:txBody>
            <a:bodyPr/>
            <a:lstStyle/>
            <a:p>
              <a:endParaRPr lang="en-US"/>
            </a:p>
          </p:txBody>
        </p:sp>
        <p:sp>
          <p:nvSpPr>
            <p:cNvPr id="36" name="TextBox 36"/>
            <p:cNvSpPr txBox="1"/>
            <p:nvPr/>
          </p:nvSpPr>
          <p:spPr>
            <a:xfrm>
              <a:off x="76200" y="38100"/>
              <a:ext cx="660400" cy="698500"/>
            </a:xfrm>
            <a:prstGeom prst="rect">
              <a:avLst/>
            </a:prstGeom>
          </p:spPr>
          <p:txBody>
            <a:bodyPr lIns="50800" tIns="50800" rIns="50800" bIns="50800" rtlCol="0" anchor="ctr"/>
            <a:lstStyle/>
            <a:p>
              <a:pPr algn="ctr">
                <a:lnSpc>
                  <a:spcPts val="2355"/>
                </a:lnSpc>
              </a:pPr>
              <a:endParaRPr/>
            </a:p>
          </p:txBody>
        </p:sp>
      </p:grpSp>
      <p:pic>
        <p:nvPicPr>
          <p:cNvPr id="38" name="Picture 37" descr="A colorful rectangular bar chart&#10;&#10;Description automatically generated with medium confidence">
            <a:extLst>
              <a:ext uri="{FF2B5EF4-FFF2-40B4-BE49-F238E27FC236}">
                <a16:creationId xmlns:a16="http://schemas.microsoft.com/office/drawing/2014/main" id="{CCDFCFE2-1676-61AF-1F49-8A7FF3E1B8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68346" y="2182472"/>
            <a:ext cx="9387901" cy="586743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708976">
            <a:off x="-4245910" y="3002896"/>
            <a:ext cx="11070498" cy="11219753"/>
          </a:xfrm>
          <a:custGeom>
            <a:avLst/>
            <a:gdLst/>
            <a:ahLst/>
            <a:cxnLst/>
            <a:rect l="l" t="t" r="r" b="b"/>
            <a:pathLst>
              <a:path w="11070498" h="11219753">
                <a:moveTo>
                  <a:pt x="0" y="0"/>
                </a:moveTo>
                <a:lnTo>
                  <a:pt x="11070498" y="0"/>
                </a:lnTo>
                <a:lnTo>
                  <a:pt x="11070498" y="11219753"/>
                </a:lnTo>
                <a:lnTo>
                  <a:pt x="0" y="11219753"/>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5" name="Group 5"/>
          <p:cNvGrpSpPr/>
          <p:nvPr/>
        </p:nvGrpSpPr>
        <p:grpSpPr>
          <a:xfrm rot="-1711282">
            <a:off x="1533257" y="7690270"/>
            <a:ext cx="667432" cy="667432"/>
            <a:chOff x="0" y="0"/>
            <a:chExt cx="812800" cy="812800"/>
          </a:xfrm>
        </p:grpSpPr>
        <p:sp>
          <p:nvSpPr>
            <p:cNvPr id="6" name="Freeform 6"/>
            <p:cNvSpPr/>
            <p:nvPr/>
          </p:nvSpPr>
          <p:spPr>
            <a:xfrm>
              <a:off x="73871" y="73871"/>
              <a:ext cx="665058" cy="665058"/>
            </a:xfrm>
            <a:custGeom>
              <a:avLst/>
              <a:gdLst/>
              <a:ahLst/>
              <a:cxnLst/>
              <a:rect l="l" t="t" r="r" b="b"/>
              <a:pathLst>
                <a:path w="665058" h="665058">
                  <a:moveTo>
                    <a:pt x="381585" y="31241"/>
                  </a:moveTo>
                  <a:lnTo>
                    <a:pt x="412789" y="98102"/>
                  </a:lnTo>
                  <a:cubicBezTo>
                    <a:pt x="444477" y="166002"/>
                    <a:pt x="499056" y="220581"/>
                    <a:pt x="566956" y="252269"/>
                  </a:cubicBezTo>
                  <a:lnTo>
                    <a:pt x="633817" y="283473"/>
                  </a:lnTo>
                  <a:cubicBezTo>
                    <a:pt x="652876" y="292368"/>
                    <a:pt x="665058" y="311497"/>
                    <a:pt x="665058" y="332529"/>
                  </a:cubicBezTo>
                  <a:cubicBezTo>
                    <a:pt x="665058" y="353561"/>
                    <a:pt x="652876" y="372690"/>
                    <a:pt x="633817" y="381585"/>
                  </a:cubicBezTo>
                  <a:lnTo>
                    <a:pt x="566956" y="412789"/>
                  </a:lnTo>
                  <a:cubicBezTo>
                    <a:pt x="499056" y="444477"/>
                    <a:pt x="444477" y="499056"/>
                    <a:pt x="412789" y="566956"/>
                  </a:cubicBezTo>
                  <a:lnTo>
                    <a:pt x="381585" y="633817"/>
                  </a:lnTo>
                  <a:cubicBezTo>
                    <a:pt x="372690" y="652876"/>
                    <a:pt x="353561" y="665058"/>
                    <a:pt x="332529" y="665058"/>
                  </a:cubicBezTo>
                  <a:cubicBezTo>
                    <a:pt x="311497" y="665058"/>
                    <a:pt x="292368" y="652876"/>
                    <a:pt x="283473" y="633817"/>
                  </a:cubicBezTo>
                  <a:lnTo>
                    <a:pt x="252269" y="566956"/>
                  </a:lnTo>
                  <a:cubicBezTo>
                    <a:pt x="220581" y="499056"/>
                    <a:pt x="166002" y="444477"/>
                    <a:pt x="98102" y="412789"/>
                  </a:cubicBezTo>
                  <a:lnTo>
                    <a:pt x="31241" y="381585"/>
                  </a:lnTo>
                  <a:cubicBezTo>
                    <a:pt x="12182" y="372690"/>
                    <a:pt x="0" y="353561"/>
                    <a:pt x="0" y="332529"/>
                  </a:cubicBezTo>
                  <a:cubicBezTo>
                    <a:pt x="0" y="311497"/>
                    <a:pt x="12182" y="292368"/>
                    <a:pt x="31241" y="283473"/>
                  </a:cubicBezTo>
                  <a:lnTo>
                    <a:pt x="98102" y="252269"/>
                  </a:lnTo>
                  <a:cubicBezTo>
                    <a:pt x="166002" y="220581"/>
                    <a:pt x="220581" y="166002"/>
                    <a:pt x="252269" y="98102"/>
                  </a:cubicBezTo>
                  <a:lnTo>
                    <a:pt x="283473" y="31241"/>
                  </a:lnTo>
                  <a:cubicBezTo>
                    <a:pt x="292368" y="12182"/>
                    <a:pt x="311497" y="0"/>
                    <a:pt x="332529" y="0"/>
                  </a:cubicBezTo>
                  <a:cubicBezTo>
                    <a:pt x="353561" y="0"/>
                    <a:pt x="372690" y="12182"/>
                    <a:pt x="381585" y="31241"/>
                  </a:cubicBezTo>
                  <a:close/>
                </a:path>
              </a:pathLst>
            </a:custGeom>
            <a:solidFill>
              <a:srgbClr val="323232"/>
            </a:solidFill>
          </p:spPr>
          <p:txBody>
            <a:bodyPr/>
            <a:lstStyle/>
            <a:p>
              <a:endParaRPr lang="en-US"/>
            </a:p>
          </p:txBody>
        </p:sp>
        <p:sp>
          <p:nvSpPr>
            <p:cNvPr id="7" name="TextBox 7"/>
            <p:cNvSpPr txBox="1"/>
            <p:nvPr/>
          </p:nvSpPr>
          <p:spPr>
            <a:xfrm>
              <a:off x="190500" y="152400"/>
              <a:ext cx="431800" cy="469900"/>
            </a:xfrm>
            <a:prstGeom prst="rect">
              <a:avLst/>
            </a:prstGeom>
          </p:spPr>
          <p:txBody>
            <a:bodyPr lIns="50800" tIns="50800" rIns="50800" bIns="50800" rtlCol="0" anchor="ctr"/>
            <a:lstStyle/>
            <a:p>
              <a:pPr algn="ctr">
                <a:lnSpc>
                  <a:spcPts val="2730"/>
                </a:lnSpc>
              </a:pPr>
              <a:endParaRPr/>
            </a:p>
          </p:txBody>
        </p:sp>
      </p:grpSp>
      <p:grpSp>
        <p:nvGrpSpPr>
          <p:cNvPr id="8" name="Group 8"/>
          <p:cNvGrpSpPr/>
          <p:nvPr/>
        </p:nvGrpSpPr>
        <p:grpSpPr>
          <a:xfrm>
            <a:off x="15776253" y="2307007"/>
            <a:ext cx="770761" cy="770761"/>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8508"/>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355"/>
                </a:lnSpc>
              </a:pPr>
              <a:endParaRPr/>
            </a:p>
          </p:txBody>
        </p:sp>
      </p:grpSp>
      <p:sp>
        <p:nvSpPr>
          <p:cNvPr id="11" name="Freeform 11"/>
          <p:cNvSpPr/>
          <p:nvPr/>
        </p:nvSpPr>
        <p:spPr>
          <a:xfrm>
            <a:off x="16008349" y="2542151"/>
            <a:ext cx="306569" cy="306569"/>
          </a:xfrm>
          <a:custGeom>
            <a:avLst/>
            <a:gdLst/>
            <a:ahLst/>
            <a:cxnLst/>
            <a:rect l="l" t="t" r="r" b="b"/>
            <a:pathLst>
              <a:path w="306569" h="306569">
                <a:moveTo>
                  <a:pt x="0" y="0"/>
                </a:moveTo>
                <a:lnTo>
                  <a:pt x="306569" y="0"/>
                </a:lnTo>
                <a:lnTo>
                  <a:pt x="306569" y="306569"/>
                </a:lnTo>
                <a:lnTo>
                  <a:pt x="0" y="30656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2" name="TextBox 12"/>
          <p:cNvSpPr txBox="1"/>
          <p:nvPr/>
        </p:nvSpPr>
        <p:spPr>
          <a:xfrm>
            <a:off x="7884921" y="1952498"/>
            <a:ext cx="7335402" cy="1477328"/>
          </a:xfrm>
          <a:prstGeom prst="rect">
            <a:avLst/>
          </a:prstGeom>
        </p:spPr>
        <p:txBody>
          <a:bodyPr lIns="0" tIns="0" rIns="0" bIns="0" rtlCol="0" anchor="t">
            <a:spAutoFit/>
          </a:bodyPr>
          <a:lstStyle/>
          <a:p>
            <a:pPr algn="l"/>
            <a:r>
              <a:rPr lang="en-US" sz="9600" b="1" i="0" dirty="0">
                <a:solidFill>
                  <a:srgbClr val="000000"/>
                </a:solidFill>
                <a:effectLst/>
                <a:highlight>
                  <a:srgbClr val="FFFFFF"/>
                </a:highlight>
                <a:latin typeface="adobe-clean"/>
              </a:rPr>
              <a:t>Scatter Charts</a:t>
            </a:r>
          </a:p>
        </p:txBody>
      </p:sp>
      <p:sp>
        <p:nvSpPr>
          <p:cNvPr id="29" name="TextBox 29"/>
          <p:cNvSpPr txBox="1"/>
          <p:nvPr/>
        </p:nvSpPr>
        <p:spPr>
          <a:xfrm>
            <a:off x="864104" y="685986"/>
            <a:ext cx="1155270" cy="273685"/>
          </a:xfrm>
          <a:prstGeom prst="rect">
            <a:avLst/>
          </a:prstGeom>
        </p:spPr>
        <p:txBody>
          <a:bodyPr lIns="0" tIns="0" rIns="0" bIns="0" rtlCol="0" anchor="t">
            <a:spAutoFit/>
          </a:bodyPr>
          <a:lstStyle/>
          <a:p>
            <a:pPr algn="l">
              <a:lnSpc>
                <a:spcPts val="2239"/>
              </a:lnSpc>
            </a:pPr>
            <a:r>
              <a:rPr lang="en-US" sz="1599">
                <a:solidFill>
                  <a:srgbClr val="323232"/>
                </a:solidFill>
                <a:latin typeface="Bricolage Grotesque Bold"/>
              </a:rPr>
              <a:t>Borcelle</a:t>
            </a:r>
          </a:p>
        </p:txBody>
      </p:sp>
      <p:sp>
        <p:nvSpPr>
          <p:cNvPr id="30" name="TextBox 30"/>
          <p:cNvSpPr txBox="1"/>
          <p:nvPr/>
        </p:nvSpPr>
        <p:spPr>
          <a:xfrm>
            <a:off x="11922646" y="685986"/>
            <a:ext cx="1909771" cy="273685"/>
          </a:xfrm>
          <a:prstGeom prst="rect">
            <a:avLst/>
          </a:prstGeom>
        </p:spPr>
        <p:txBody>
          <a:bodyPr lIns="0" tIns="0" rIns="0" bIns="0" rtlCol="0" anchor="t">
            <a:spAutoFit/>
          </a:bodyPr>
          <a:lstStyle/>
          <a:p>
            <a:pPr algn="l">
              <a:lnSpc>
                <a:spcPts val="2239"/>
              </a:lnSpc>
              <a:spcBef>
                <a:spcPct val="0"/>
              </a:spcBef>
            </a:pPr>
            <a:r>
              <a:rPr lang="en-US" sz="1599">
                <a:solidFill>
                  <a:srgbClr val="323232"/>
                </a:solidFill>
                <a:latin typeface="Bricolage Grotesque Light"/>
              </a:rPr>
              <a:t>March 24, 2036</a:t>
            </a:r>
          </a:p>
        </p:txBody>
      </p:sp>
      <p:sp>
        <p:nvSpPr>
          <p:cNvPr id="31" name="TextBox 31"/>
          <p:cNvSpPr txBox="1"/>
          <p:nvPr/>
        </p:nvSpPr>
        <p:spPr>
          <a:xfrm>
            <a:off x="14180471" y="685986"/>
            <a:ext cx="3395825" cy="273685"/>
          </a:xfrm>
          <a:prstGeom prst="rect">
            <a:avLst/>
          </a:prstGeom>
        </p:spPr>
        <p:txBody>
          <a:bodyPr lIns="0" tIns="0" rIns="0" bIns="0" rtlCol="0" anchor="t">
            <a:spAutoFit/>
          </a:bodyPr>
          <a:lstStyle/>
          <a:p>
            <a:pPr algn="r">
              <a:lnSpc>
                <a:spcPts val="2239"/>
              </a:lnSpc>
            </a:pPr>
            <a:r>
              <a:rPr lang="en-US" sz="1599">
                <a:solidFill>
                  <a:srgbClr val="323232"/>
                </a:solidFill>
                <a:latin typeface="Bricolage Grotesque Bold"/>
              </a:rPr>
              <a:t>Innovative &amp; Collaborative</a:t>
            </a:r>
          </a:p>
        </p:txBody>
      </p:sp>
      <p:grpSp>
        <p:nvGrpSpPr>
          <p:cNvPr id="32" name="Group 32"/>
          <p:cNvGrpSpPr/>
          <p:nvPr/>
        </p:nvGrpSpPr>
        <p:grpSpPr>
          <a:xfrm>
            <a:off x="711704" y="796299"/>
            <a:ext cx="91161" cy="91161"/>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8508"/>
            </a:solidFill>
          </p:spPr>
          <p:txBody>
            <a:bodyPr/>
            <a:lstStyle/>
            <a:p>
              <a:endParaRPr lang="en-US"/>
            </a:p>
          </p:txBody>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355"/>
                </a:lnSpc>
              </a:pPr>
              <a:endParaRPr/>
            </a:p>
          </p:txBody>
        </p:sp>
      </p:grpSp>
      <p:pic>
        <p:nvPicPr>
          <p:cNvPr id="36" name="Picture 35" descr="A blue dotted line in the air&#10;&#10;Description automatically generated with medium confidence">
            <a:extLst>
              <a:ext uri="{FF2B5EF4-FFF2-40B4-BE49-F238E27FC236}">
                <a16:creationId xmlns:a16="http://schemas.microsoft.com/office/drawing/2014/main" id="{298F8367-A360-61EF-7272-58CCCCDC72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33243" y="4402042"/>
            <a:ext cx="5956300" cy="49403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3701" y="5285676"/>
            <a:ext cx="6154731" cy="3744657"/>
            <a:chOff x="0" y="0"/>
            <a:chExt cx="1591488" cy="968292"/>
          </a:xfrm>
        </p:grpSpPr>
        <p:sp>
          <p:nvSpPr>
            <p:cNvPr id="3" name="Freeform 3"/>
            <p:cNvSpPr/>
            <p:nvPr/>
          </p:nvSpPr>
          <p:spPr>
            <a:xfrm>
              <a:off x="0" y="0"/>
              <a:ext cx="1591488" cy="968292"/>
            </a:xfrm>
            <a:custGeom>
              <a:avLst/>
              <a:gdLst/>
              <a:ahLst/>
              <a:cxnLst/>
              <a:rect l="l" t="t" r="r" b="b"/>
              <a:pathLst>
                <a:path w="1591488" h="968292">
                  <a:moveTo>
                    <a:pt x="64152" y="0"/>
                  </a:moveTo>
                  <a:lnTo>
                    <a:pt x="1527336" y="0"/>
                  </a:lnTo>
                  <a:cubicBezTo>
                    <a:pt x="1544350" y="0"/>
                    <a:pt x="1560667" y="6759"/>
                    <a:pt x="1572698" y="18790"/>
                  </a:cubicBezTo>
                  <a:cubicBezTo>
                    <a:pt x="1584729" y="30820"/>
                    <a:pt x="1591488" y="47138"/>
                    <a:pt x="1591488" y="64152"/>
                  </a:cubicBezTo>
                  <a:lnTo>
                    <a:pt x="1591488" y="904140"/>
                  </a:lnTo>
                  <a:cubicBezTo>
                    <a:pt x="1591488" y="921154"/>
                    <a:pt x="1584729" y="937471"/>
                    <a:pt x="1572698" y="949502"/>
                  </a:cubicBezTo>
                  <a:cubicBezTo>
                    <a:pt x="1560667" y="961533"/>
                    <a:pt x="1544350" y="968292"/>
                    <a:pt x="1527336" y="968292"/>
                  </a:cubicBezTo>
                  <a:lnTo>
                    <a:pt x="64152" y="968292"/>
                  </a:lnTo>
                  <a:cubicBezTo>
                    <a:pt x="47138" y="968292"/>
                    <a:pt x="30820" y="961533"/>
                    <a:pt x="18790" y="949502"/>
                  </a:cubicBezTo>
                  <a:cubicBezTo>
                    <a:pt x="6759" y="937471"/>
                    <a:pt x="0" y="921154"/>
                    <a:pt x="0" y="904140"/>
                  </a:cubicBezTo>
                  <a:lnTo>
                    <a:pt x="0" y="64152"/>
                  </a:lnTo>
                  <a:cubicBezTo>
                    <a:pt x="0" y="47138"/>
                    <a:pt x="6759" y="30820"/>
                    <a:pt x="18790" y="18790"/>
                  </a:cubicBezTo>
                  <a:cubicBezTo>
                    <a:pt x="30820" y="6759"/>
                    <a:pt x="47138" y="0"/>
                    <a:pt x="64152" y="0"/>
                  </a:cubicBezTo>
                  <a:close/>
                </a:path>
              </a:pathLst>
            </a:custGeom>
            <a:solidFill>
              <a:srgbClr val="EFEFEF"/>
            </a:solidFill>
          </p:spPr>
          <p:txBody>
            <a:bodyPr/>
            <a:lstStyle/>
            <a:p>
              <a:endParaRPr lang="en-US"/>
            </a:p>
          </p:txBody>
        </p:sp>
        <p:sp>
          <p:nvSpPr>
            <p:cNvPr id="4" name="TextBox 4"/>
            <p:cNvSpPr txBox="1"/>
            <p:nvPr/>
          </p:nvSpPr>
          <p:spPr>
            <a:xfrm>
              <a:off x="0" y="-38100"/>
              <a:ext cx="1591488" cy="1006392"/>
            </a:xfrm>
            <a:prstGeom prst="rect">
              <a:avLst/>
            </a:prstGeom>
          </p:spPr>
          <p:txBody>
            <a:bodyPr lIns="50800" tIns="50800" rIns="50800" bIns="50800" rtlCol="0" anchor="ctr"/>
            <a:lstStyle/>
            <a:p>
              <a:pPr algn="ctr">
                <a:lnSpc>
                  <a:spcPts val="2355"/>
                </a:lnSpc>
              </a:pPr>
              <a:endParaRPr/>
            </a:p>
          </p:txBody>
        </p:sp>
      </p:grpSp>
      <p:grpSp>
        <p:nvGrpSpPr>
          <p:cNvPr id="5" name="Group 5"/>
          <p:cNvGrpSpPr/>
          <p:nvPr/>
        </p:nvGrpSpPr>
        <p:grpSpPr>
          <a:xfrm>
            <a:off x="7469978" y="5285676"/>
            <a:ext cx="6154731" cy="3744657"/>
            <a:chOff x="0" y="0"/>
            <a:chExt cx="1591488" cy="968292"/>
          </a:xfrm>
        </p:grpSpPr>
        <p:sp>
          <p:nvSpPr>
            <p:cNvPr id="6" name="Freeform 6"/>
            <p:cNvSpPr/>
            <p:nvPr/>
          </p:nvSpPr>
          <p:spPr>
            <a:xfrm>
              <a:off x="0" y="0"/>
              <a:ext cx="1591488" cy="968292"/>
            </a:xfrm>
            <a:custGeom>
              <a:avLst/>
              <a:gdLst/>
              <a:ahLst/>
              <a:cxnLst/>
              <a:rect l="l" t="t" r="r" b="b"/>
              <a:pathLst>
                <a:path w="1591488" h="968292">
                  <a:moveTo>
                    <a:pt x="64152" y="0"/>
                  </a:moveTo>
                  <a:lnTo>
                    <a:pt x="1527336" y="0"/>
                  </a:lnTo>
                  <a:cubicBezTo>
                    <a:pt x="1544350" y="0"/>
                    <a:pt x="1560667" y="6759"/>
                    <a:pt x="1572698" y="18790"/>
                  </a:cubicBezTo>
                  <a:cubicBezTo>
                    <a:pt x="1584729" y="30820"/>
                    <a:pt x="1591488" y="47138"/>
                    <a:pt x="1591488" y="64152"/>
                  </a:cubicBezTo>
                  <a:lnTo>
                    <a:pt x="1591488" y="904140"/>
                  </a:lnTo>
                  <a:cubicBezTo>
                    <a:pt x="1591488" y="921154"/>
                    <a:pt x="1584729" y="937471"/>
                    <a:pt x="1572698" y="949502"/>
                  </a:cubicBezTo>
                  <a:cubicBezTo>
                    <a:pt x="1560667" y="961533"/>
                    <a:pt x="1544350" y="968292"/>
                    <a:pt x="1527336" y="968292"/>
                  </a:cubicBezTo>
                  <a:lnTo>
                    <a:pt x="64152" y="968292"/>
                  </a:lnTo>
                  <a:cubicBezTo>
                    <a:pt x="47138" y="968292"/>
                    <a:pt x="30820" y="961533"/>
                    <a:pt x="18790" y="949502"/>
                  </a:cubicBezTo>
                  <a:cubicBezTo>
                    <a:pt x="6759" y="937471"/>
                    <a:pt x="0" y="921154"/>
                    <a:pt x="0" y="904140"/>
                  </a:cubicBezTo>
                  <a:lnTo>
                    <a:pt x="0" y="64152"/>
                  </a:lnTo>
                  <a:cubicBezTo>
                    <a:pt x="0" y="47138"/>
                    <a:pt x="6759" y="30820"/>
                    <a:pt x="18790" y="18790"/>
                  </a:cubicBezTo>
                  <a:cubicBezTo>
                    <a:pt x="30820" y="6759"/>
                    <a:pt x="47138" y="0"/>
                    <a:pt x="64152" y="0"/>
                  </a:cubicBezTo>
                  <a:close/>
                </a:path>
              </a:pathLst>
            </a:custGeom>
            <a:solidFill>
              <a:srgbClr val="EFEFEF"/>
            </a:solidFill>
          </p:spPr>
          <p:txBody>
            <a:bodyPr/>
            <a:lstStyle/>
            <a:p>
              <a:endParaRPr lang="en-US"/>
            </a:p>
          </p:txBody>
        </p:sp>
        <p:sp>
          <p:nvSpPr>
            <p:cNvPr id="7" name="TextBox 7"/>
            <p:cNvSpPr txBox="1"/>
            <p:nvPr/>
          </p:nvSpPr>
          <p:spPr>
            <a:xfrm>
              <a:off x="0" y="-38100"/>
              <a:ext cx="1591488" cy="1006392"/>
            </a:xfrm>
            <a:prstGeom prst="rect">
              <a:avLst/>
            </a:prstGeom>
          </p:spPr>
          <p:txBody>
            <a:bodyPr lIns="50800" tIns="50800" rIns="50800" bIns="50800" rtlCol="0" anchor="ctr"/>
            <a:lstStyle/>
            <a:p>
              <a:pPr algn="ctr">
                <a:lnSpc>
                  <a:spcPts val="2355"/>
                </a:lnSpc>
              </a:pPr>
              <a:endParaRPr/>
            </a:p>
          </p:txBody>
        </p:sp>
      </p:grpSp>
      <p:pic>
        <p:nvPicPr>
          <p:cNvPr id="8" name="Picture 8"/>
          <p:cNvPicPr>
            <a:picLocks noChangeAspect="1"/>
          </p:cNvPicPr>
          <p:nvPr/>
        </p:nvPicPr>
        <p:blipFill>
          <a:blip r:embed="rId2"/>
          <a:stretch>
            <a:fillRect/>
          </a:stretch>
        </p:blipFill>
        <p:spPr>
          <a:xfrm>
            <a:off x="644930" y="5894258"/>
            <a:ext cx="6223846" cy="3147968"/>
          </a:xfrm>
          <a:prstGeom prst="rect">
            <a:avLst/>
          </a:prstGeom>
        </p:spPr>
      </p:pic>
      <p:pic>
        <p:nvPicPr>
          <p:cNvPr id="9" name="Picture 9"/>
          <p:cNvPicPr>
            <a:picLocks noChangeAspect="1"/>
          </p:cNvPicPr>
          <p:nvPr/>
        </p:nvPicPr>
        <p:blipFill>
          <a:blip r:embed="rId3"/>
          <a:stretch>
            <a:fillRect/>
          </a:stretch>
        </p:blipFill>
        <p:spPr>
          <a:xfrm>
            <a:off x="7391207" y="5894258"/>
            <a:ext cx="6223846" cy="3147968"/>
          </a:xfrm>
          <a:prstGeom prst="rect">
            <a:avLst/>
          </a:prstGeom>
        </p:spPr>
      </p:pic>
      <p:grpSp>
        <p:nvGrpSpPr>
          <p:cNvPr id="10" name="Group 10"/>
          <p:cNvGrpSpPr/>
          <p:nvPr/>
        </p:nvGrpSpPr>
        <p:grpSpPr>
          <a:xfrm>
            <a:off x="723701" y="1683481"/>
            <a:ext cx="3600086" cy="2899023"/>
            <a:chOff x="0" y="0"/>
            <a:chExt cx="824865" cy="664235"/>
          </a:xfrm>
        </p:grpSpPr>
        <p:sp>
          <p:nvSpPr>
            <p:cNvPr id="11" name="Freeform 11"/>
            <p:cNvSpPr/>
            <p:nvPr/>
          </p:nvSpPr>
          <p:spPr>
            <a:xfrm>
              <a:off x="0" y="0"/>
              <a:ext cx="824865" cy="664235"/>
            </a:xfrm>
            <a:custGeom>
              <a:avLst/>
              <a:gdLst/>
              <a:ahLst/>
              <a:cxnLst/>
              <a:rect l="l" t="t" r="r" b="b"/>
              <a:pathLst>
                <a:path w="824865" h="664235">
                  <a:moveTo>
                    <a:pt x="90320" y="0"/>
                  </a:moveTo>
                  <a:lnTo>
                    <a:pt x="734545" y="0"/>
                  </a:lnTo>
                  <a:cubicBezTo>
                    <a:pt x="758500" y="0"/>
                    <a:pt x="781473" y="9516"/>
                    <a:pt x="798411" y="26454"/>
                  </a:cubicBezTo>
                  <a:cubicBezTo>
                    <a:pt x="815349" y="43393"/>
                    <a:pt x="824865" y="66366"/>
                    <a:pt x="824865" y="90320"/>
                  </a:cubicBezTo>
                  <a:lnTo>
                    <a:pt x="824865" y="573915"/>
                  </a:lnTo>
                  <a:cubicBezTo>
                    <a:pt x="824865" y="597869"/>
                    <a:pt x="815349" y="620843"/>
                    <a:pt x="798411" y="637781"/>
                  </a:cubicBezTo>
                  <a:cubicBezTo>
                    <a:pt x="781473" y="654719"/>
                    <a:pt x="758500" y="664235"/>
                    <a:pt x="734545" y="664235"/>
                  </a:cubicBezTo>
                  <a:lnTo>
                    <a:pt x="90320" y="664235"/>
                  </a:lnTo>
                  <a:cubicBezTo>
                    <a:pt x="66366" y="664235"/>
                    <a:pt x="43393" y="654719"/>
                    <a:pt x="26454" y="637781"/>
                  </a:cubicBezTo>
                  <a:cubicBezTo>
                    <a:pt x="9516" y="620843"/>
                    <a:pt x="0" y="597869"/>
                    <a:pt x="0" y="573915"/>
                  </a:cubicBezTo>
                  <a:lnTo>
                    <a:pt x="0" y="90320"/>
                  </a:lnTo>
                  <a:cubicBezTo>
                    <a:pt x="0" y="66366"/>
                    <a:pt x="9516" y="43393"/>
                    <a:pt x="26454" y="26454"/>
                  </a:cubicBezTo>
                  <a:cubicBezTo>
                    <a:pt x="43393" y="9516"/>
                    <a:pt x="66366" y="0"/>
                    <a:pt x="90320" y="0"/>
                  </a:cubicBezTo>
                  <a:close/>
                </a:path>
              </a:pathLst>
            </a:custGeom>
            <a:blipFill>
              <a:blip r:embed="rId4"/>
              <a:stretch>
                <a:fillRect l="-10432" r="-10432"/>
              </a:stretch>
            </a:blipFill>
          </p:spPr>
          <p:txBody>
            <a:bodyPr/>
            <a:lstStyle/>
            <a:p>
              <a:endParaRPr lang="en-US"/>
            </a:p>
          </p:txBody>
        </p:sp>
      </p:grpSp>
      <p:sp>
        <p:nvSpPr>
          <p:cNvPr id="12" name="Freeform 12"/>
          <p:cNvSpPr/>
          <p:nvPr/>
        </p:nvSpPr>
        <p:spPr>
          <a:xfrm rot="4972621">
            <a:off x="9633032" y="-915746"/>
            <a:ext cx="13087063" cy="11313199"/>
          </a:xfrm>
          <a:custGeom>
            <a:avLst/>
            <a:gdLst/>
            <a:ahLst/>
            <a:cxnLst/>
            <a:rect l="l" t="t" r="r" b="b"/>
            <a:pathLst>
              <a:path w="13087063" h="11313199">
                <a:moveTo>
                  <a:pt x="0" y="0"/>
                </a:moveTo>
                <a:lnTo>
                  <a:pt x="13087063" y="0"/>
                </a:lnTo>
                <a:lnTo>
                  <a:pt x="13087063" y="11313199"/>
                </a:lnTo>
                <a:lnTo>
                  <a:pt x="0" y="11313199"/>
                </a:lnTo>
                <a:lnTo>
                  <a:pt x="0" y="0"/>
                </a:lnTo>
                <a:close/>
              </a:path>
            </a:pathLst>
          </a:custGeom>
          <a:blipFill>
            <a:blip r:embed="rId5">
              <a:alphaModFix amt="35000"/>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3" name="Group 13"/>
          <p:cNvGrpSpPr/>
          <p:nvPr/>
        </p:nvGrpSpPr>
        <p:grpSpPr>
          <a:xfrm>
            <a:off x="14420684" y="8259572"/>
            <a:ext cx="770761" cy="77076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8508"/>
            </a:solidFill>
          </p:spPr>
          <p:txBody>
            <a:bodyPr/>
            <a:lstStyle/>
            <a:p>
              <a:endParaRPr lang="en-US"/>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355"/>
                </a:lnSpc>
              </a:pPr>
              <a:endParaRPr/>
            </a:p>
          </p:txBody>
        </p:sp>
      </p:grpSp>
      <p:grpSp>
        <p:nvGrpSpPr>
          <p:cNvPr id="16" name="Group 16"/>
          <p:cNvGrpSpPr/>
          <p:nvPr/>
        </p:nvGrpSpPr>
        <p:grpSpPr>
          <a:xfrm rot="-1711282">
            <a:off x="13378580" y="3122514"/>
            <a:ext cx="884591" cy="884591"/>
            <a:chOff x="0" y="0"/>
            <a:chExt cx="812800" cy="812800"/>
          </a:xfrm>
        </p:grpSpPr>
        <p:sp>
          <p:nvSpPr>
            <p:cNvPr id="17" name="Freeform 17"/>
            <p:cNvSpPr/>
            <p:nvPr/>
          </p:nvSpPr>
          <p:spPr>
            <a:xfrm>
              <a:off x="55736" y="55736"/>
              <a:ext cx="701327" cy="701327"/>
            </a:xfrm>
            <a:custGeom>
              <a:avLst/>
              <a:gdLst/>
              <a:ahLst/>
              <a:cxnLst/>
              <a:rect l="l" t="t" r="r" b="b"/>
              <a:pathLst>
                <a:path w="701327" h="701327">
                  <a:moveTo>
                    <a:pt x="387677" y="23572"/>
                  </a:moveTo>
                  <a:lnTo>
                    <a:pt x="442966" y="142041"/>
                  </a:lnTo>
                  <a:cubicBezTo>
                    <a:pt x="466876" y="193272"/>
                    <a:pt x="508056" y="234452"/>
                    <a:pt x="559287" y="258362"/>
                  </a:cubicBezTo>
                  <a:lnTo>
                    <a:pt x="677756" y="313651"/>
                  </a:lnTo>
                  <a:cubicBezTo>
                    <a:pt x="692136" y="320362"/>
                    <a:pt x="701328" y="334795"/>
                    <a:pt x="701328" y="350664"/>
                  </a:cubicBezTo>
                  <a:cubicBezTo>
                    <a:pt x="701328" y="366533"/>
                    <a:pt x="692136" y="380966"/>
                    <a:pt x="677756" y="387677"/>
                  </a:cubicBezTo>
                  <a:lnTo>
                    <a:pt x="559287" y="442966"/>
                  </a:lnTo>
                  <a:cubicBezTo>
                    <a:pt x="508056" y="466876"/>
                    <a:pt x="466876" y="508056"/>
                    <a:pt x="442966" y="559287"/>
                  </a:cubicBezTo>
                  <a:lnTo>
                    <a:pt x="387677" y="677756"/>
                  </a:lnTo>
                  <a:cubicBezTo>
                    <a:pt x="380966" y="692136"/>
                    <a:pt x="366533" y="701328"/>
                    <a:pt x="350664" y="701328"/>
                  </a:cubicBezTo>
                  <a:cubicBezTo>
                    <a:pt x="334795" y="701328"/>
                    <a:pt x="320362" y="692136"/>
                    <a:pt x="313651" y="677756"/>
                  </a:cubicBezTo>
                  <a:lnTo>
                    <a:pt x="258362" y="559287"/>
                  </a:lnTo>
                  <a:cubicBezTo>
                    <a:pt x="234452" y="508056"/>
                    <a:pt x="193272" y="466876"/>
                    <a:pt x="142041" y="442966"/>
                  </a:cubicBezTo>
                  <a:lnTo>
                    <a:pt x="23572" y="387677"/>
                  </a:lnTo>
                  <a:cubicBezTo>
                    <a:pt x="9192" y="380966"/>
                    <a:pt x="0" y="366533"/>
                    <a:pt x="0" y="350664"/>
                  </a:cubicBezTo>
                  <a:cubicBezTo>
                    <a:pt x="0" y="334795"/>
                    <a:pt x="9192" y="320362"/>
                    <a:pt x="23572" y="313651"/>
                  </a:cubicBezTo>
                  <a:lnTo>
                    <a:pt x="142041" y="258362"/>
                  </a:lnTo>
                  <a:cubicBezTo>
                    <a:pt x="193272" y="234452"/>
                    <a:pt x="234452" y="193272"/>
                    <a:pt x="258362" y="142041"/>
                  </a:cubicBezTo>
                  <a:lnTo>
                    <a:pt x="313651" y="23572"/>
                  </a:lnTo>
                  <a:cubicBezTo>
                    <a:pt x="320362" y="9192"/>
                    <a:pt x="334795" y="0"/>
                    <a:pt x="350664" y="0"/>
                  </a:cubicBezTo>
                  <a:cubicBezTo>
                    <a:pt x="366533" y="0"/>
                    <a:pt x="380966" y="9192"/>
                    <a:pt x="387677" y="23572"/>
                  </a:cubicBezTo>
                  <a:close/>
                </a:path>
              </a:pathLst>
            </a:custGeom>
            <a:solidFill>
              <a:srgbClr val="323232"/>
            </a:solidFill>
          </p:spPr>
          <p:txBody>
            <a:bodyPr/>
            <a:lstStyle/>
            <a:p>
              <a:endParaRPr lang="en-US"/>
            </a:p>
          </p:txBody>
        </p:sp>
        <p:sp>
          <p:nvSpPr>
            <p:cNvPr id="18" name="TextBox 18"/>
            <p:cNvSpPr txBox="1"/>
            <p:nvPr/>
          </p:nvSpPr>
          <p:spPr>
            <a:xfrm>
              <a:off x="190500" y="152400"/>
              <a:ext cx="431800" cy="469900"/>
            </a:xfrm>
            <a:prstGeom prst="rect">
              <a:avLst/>
            </a:prstGeom>
          </p:spPr>
          <p:txBody>
            <a:bodyPr lIns="50800" tIns="50800" rIns="50800" bIns="50800" rtlCol="0" anchor="ctr"/>
            <a:lstStyle/>
            <a:p>
              <a:pPr algn="ctr">
                <a:lnSpc>
                  <a:spcPts val="2730"/>
                </a:lnSpc>
              </a:pPr>
              <a:endParaRPr/>
            </a:p>
          </p:txBody>
        </p:sp>
      </p:grpSp>
      <p:sp>
        <p:nvSpPr>
          <p:cNvPr id="19" name="Freeform 19"/>
          <p:cNvSpPr/>
          <p:nvPr/>
        </p:nvSpPr>
        <p:spPr>
          <a:xfrm>
            <a:off x="14675046" y="8464351"/>
            <a:ext cx="262036" cy="361202"/>
          </a:xfrm>
          <a:custGeom>
            <a:avLst/>
            <a:gdLst/>
            <a:ahLst/>
            <a:cxnLst/>
            <a:rect l="l" t="t" r="r" b="b"/>
            <a:pathLst>
              <a:path w="262036" h="361202">
                <a:moveTo>
                  <a:pt x="0" y="0"/>
                </a:moveTo>
                <a:lnTo>
                  <a:pt x="262036" y="0"/>
                </a:lnTo>
                <a:lnTo>
                  <a:pt x="262036" y="361202"/>
                </a:lnTo>
                <a:lnTo>
                  <a:pt x="0" y="36120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20" name="Group 20"/>
          <p:cNvGrpSpPr/>
          <p:nvPr/>
        </p:nvGrpSpPr>
        <p:grpSpPr>
          <a:xfrm>
            <a:off x="7976904" y="5835986"/>
            <a:ext cx="151328" cy="151328"/>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8508"/>
            </a:solidFill>
          </p:spPr>
          <p:txBody>
            <a:bodyPr/>
            <a:lstStyle/>
            <a:p>
              <a:endParaRPr lang="en-US"/>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355"/>
                </a:lnSpc>
              </a:pPr>
              <a:endParaRPr/>
            </a:p>
          </p:txBody>
        </p:sp>
      </p:grpSp>
      <p:sp>
        <p:nvSpPr>
          <p:cNvPr id="23" name="TextBox 23"/>
          <p:cNvSpPr txBox="1"/>
          <p:nvPr/>
        </p:nvSpPr>
        <p:spPr>
          <a:xfrm>
            <a:off x="8284291" y="5733360"/>
            <a:ext cx="3476779" cy="318479"/>
          </a:xfrm>
          <a:prstGeom prst="rect">
            <a:avLst/>
          </a:prstGeom>
        </p:spPr>
        <p:txBody>
          <a:bodyPr lIns="0" tIns="0" rIns="0" bIns="0" rtlCol="0" anchor="t">
            <a:spAutoFit/>
          </a:bodyPr>
          <a:lstStyle/>
          <a:p>
            <a:pPr algn="l">
              <a:lnSpc>
                <a:spcPts val="2624"/>
              </a:lnSpc>
              <a:spcBef>
                <a:spcPct val="0"/>
              </a:spcBef>
            </a:pPr>
            <a:r>
              <a:rPr lang="en-US" sz="1874">
                <a:solidFill>
                  <a:srgbClr val="323232"/>
                </a:solidFill>
                <a:latin typeface="Bricolage Grotesque Semi-Bold"/>
              </a:rPr>
              <a:t>Profit Attributable</a:t>
            </a:r>
          </a:p>
        </p:txBody>
      </p:sp>
      <p:sp>
        <p:nvSpPr>
          <p:cNvPr id="24" name="TextBox 24"/>
          <p:cNvSpPr txBox="1"/>
          <p:nvPr/>
        </p:nvSpPr>
        <p:spPr>
          <a:xfrm>
            <a:off x="4768318" y="1816831"/>
            <a:ext cx="8944412" cy="2751135"/>
          </a:xfrm>
          <a:prstGeom prst="rect">
            <a:avLst/>
          </a:prstGeom>
        </p:spPr>
        <p:txBody>
          <a:bodyPr lIns="0" tIns="0" rIns="0" bIns="0" rtlCol="0" anchor="t">
            <a:spAutoFit/>
          </a:bodyPr>
          <a:lstStyle/>
          <a:p>
            <a:pPr algn="l">
              <a:lnSpc>
                <a:spcPts val="10694"/>
              </a:lnSpc>
            </a:pPr>
            <a:r>
              <a:rPr lang="en-US" sz="10089">
                <a:solidFill>
                  <a:srgbClr val="323232"/>
                </a:solidFill>
                <a:latin typeface="Bricolage Grotesque Bold"/>
              </a:rPr>
              <a:t>Financial Highlights</a:t>
            </a:r>
          </a:p>
        </p:txBody>
      </p:sp>
      <p:grpSp>
        <p:nvGrpSpPr>
          <p:cNvPr id="25" name="Group 25"/>
          <p:cNvGrpSpPr/>
          <p:nvPr/>
        </p:nvGrpSpPr>
        <p:grpSpPr>
          <a:xfrm>
            <a:off x="1169473" y="5835986"/>
            <a:ext cx="151328" cy="151328"/>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8508"/>
            </a:solidFill>
          </p:spPr>
          <p:txBody>
            <a:bodyPr/>
            <a:lstStyle/>
            <a:p>
              <a:endParaRPr lang="en-US"/>
            </a:p>
          </p:txBody>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355"/>
                </a:lnSpc>
              </a:pPr>
              <a:endParaRPr/>
            </a:p>
          </p:txBody>
        </p:sp>
      </p:grpSp>
      <p:sp>
        <p:nvSpPr>
          <p:cNvPr id="28" name="TextBox 28"/>
          <p:cNvSpPr txBox="1"/>
          <p:nvPr/>
        </p:nvSpPr>
        <p:spPr>
          <a:xfrm>
            <a:off x="1476859" y="5733360"/>
            <a:ext cx="3291459" cy="318479"/>
          </a:xfrm>
          <a:prstGeom prst="rect">
            <a:avLst/>
          </a:prstGeom>
        </p:spPr>
        <p:txBody>
          <a:bodyPr lIns="0" tIns="0" rIns="0" bIns="0" rtlCol="0" anchor="t">
            <a:spAutoFit/>
          </a:bodyPr>
          <a:lstStyle/>
          <a:p>
            <a:pPr algn="l">
              <a:lnSpc>
                <a:spcPts val="2624"/>
              </a:lnSpc>
              <a:spcBef>
                <a:spcPct val="0"/>
              </a:spcBef>
            </a:pPr>
            <a:r>
              <a:rPr lang="en-US" sz="1874">
                <a:solidFill>
                  <a:srgbClr val="323232"/>
                </a:solidFill>
                <a:latin typeface="Bricolage Grotesque Semi-Bold"/>
              </a:rPr>
              <a:t>Net Revenue</a:t>
            </a:r>
          </a:p>
        </p:txBody>
      </p:sp>
      <p:sp>
        <p:nvSpPr>
          <p:cNvPr id="29" name="TextBox 29"/>
          <p:cNvSpPr txBox="1"/>
          <p:nvPr/>
        </p:nvSpPr>
        <p:spPr>
          <a:xfrm>
            <a:off x="864104" y="685986"/>
            <a:ext cx="1155270" cy="273685"/>
          </a:xfrm>
          <a:prstGeom prst="rect">
            <a:avLst/>
          </a:prstGeom>
        </p:spPr>
        <p:txBody>
          <a:bodyPr lIns="0" tIns="0" rIns="0" bIns="0" rtlCol="0" anchor="t">
            <a:spAutoFit/>
          </a:bodyPr>
          <a:lstStyle/>
          <a:p>
            <a:pPr algn="l">
              <a:lnSpc>
                <a:spcPts val="2239"/>
              </a:lnSpc>
            </a:pPr>
            <a:r>
              <a:rPr lang="en-US" sz="1599">
                <a:solidFill>
                  <a:srgbClr val="323232"/>
                </a:solidFill>
                <a:latin typeface="Bricolage Grotesque Bold"/>
              </a:rPr>
              <a:t>Borcelle</a:t>
            </a:r>
          </a:p>
        </p:txBody>
      </p:sp>
      <p:sp>
        <p:nvSpPr>
          <p:cNvPr id="30" name="TextBox 30"/>
          <p:cNvSpPr txBox="1"/>
          <p:nvPr/>
        </p:nvSpPr>
        <p:spPr>
          <a:xfrm>
            <a:off x="11922646" y="685986"/>
            <a:ext cx="1909771" cy="273685"/>
          </a:xfrm>
          <a:prstGeom prst="rect">
            <a:avLst/>
          </a:prstGeom>
        </p:spPr>
        <p:txBody>
          <a:bodyPr lIns="0" tIns="0" rIns="0" bIns="0" rtlCol="0" anchor="t">
            <a:spAutoFit/>
          </a:bodyPr>
          <a:lstStyle/>
          <a:p>
            <a:pPr algn="l">
              <a:lnSpc>
                <a:spcPts val="2239"/>
              </a:lnSpc>
              <a:spcBef>
                <a:spcPct val="0"/>
              </a:spcBef>
            </a:pPr>
            <a:r>
              <a:rPr lang="en-US" sz="1599">
                <a:solidFill>
                  <a:srgbClr val="323232"/>
                </a:solidFill>
                <a:latin typeface="Bricolage Grotesque Light"/>
              </a:rPr>
              <a:t>March 24, 2036</a:t>
            </a:r>
          </a:p>
        </p:txBody>
      </p:sp>
      <p:sp>
        <p:nvSpPr>
          <p:cNvPr id="31" name="TextBox 31"/>
          <p:cNvSpPr txBox="1"/>
          <p:nvPr/>
        </p:nvSpPr>
        <p:spPr>
          <a:xfrm>
            <a:off x="14180471" y="685986"/>
            <a:ext cx="3395825" cy="273685"/>
          </a:xfrm>
          <a:prstGeom prst="rect">
            <a:avLst/>
          </a:prstGeom>
        </p:spPr>
        <p:txBody>
          <a:bodyPr lIns="0" tIns="0" rIns="0" bIns="0" rtlCol="0" anchor="t">
            <a:spAutoFit/>
          </a:bodyPr>
          <a:lstStyle/>
          <a:p>
            <a:pPr algn="r">
              <a:lnSpc>
                <a:spcPts val="2239"/>
              </a:lnSpc>
            </a:pPr>
            <a:r>
              <a:rPr lang="en-US" sz="1599">
                <a:solidFill>
                  <a:srgbClr val="323232"/>
                </a:solidFill>
                <a:latin typeface="Bricolage Grotesque Bold"/>
              </a:rPr>
              <a:t>Innovative &amp; Collaborative</a:t>
            </a:r>
          </a:p>
        </p:txBody>
      </p:sp>
      <p:grpSp>
        <p:nvGrpSpPr>
          <p:cNvPr id="32" name="Group 32"/>
          <p:cNvGrpSpPr/>
          <p:nvPr/>
        </p:nvGrpSpPr>
        <p:grpSpPr>
          <a:xfrm>
            <a:off x="711704" y="796299"/>
            <a:ext cx="91161" cy="91161"/>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8508"/>
            </a:solidFill>
          </p:spPr>
          <p:txBody>
            <a:bodyPr/>
            <a:lstStyle/>
            <a:p>
              <a:endParaRPr lang="en-US"/>
            </a:p>
          </p:txBody>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355"/>
                </a:lnSpc>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067027" y="1795914"/>
            <a:ext cx="9509269" cy="5085231"/>
            <a:chOff x="0" y="0"/>
            <a:chExt cx="2261473" cy="1209358"/>
          </a:xfrm>
        </p:grpSpPr>
        <p:sp>
          <p:nvSpPr>
            <p:cNvPr id="3" name="Freeform 3"/>
            <p:cNvSpPr/>
            <p:nvPr/>
          </p:nvSpPr>
          <p:spPr>
            <a:xfrm>
              <a:off x="0" y="0"/>
              <a:ext cx="2261472" cy="1209358"/>
            </a:xfrm>
            <a:custGeom>
              <a:avLst/>
              <a:gdLst/>
              <a:ahLst/>
              <a:cxnLst/>
              <a:rect l="l" t="t" r="r" b="b"/>
              <a:pathLst>
                <a:path w="2261472" h="1209358">
                  <a:moveTo>
                    <a:pt x="41521" y="0"/>
                  </a:moveTo>
                  <a:lnTo>
                    <a:pt x="2219951" y="0"/>
                  </a:lnTo>
                  <a:cubicBezTo>
                    <a:pt x="2230963" y="0"/>
                    <a:pt x="2241524" y="4375"/>
                    <a:pt x="2249311" y="12161"/>
                  </a:cubicBezTo>
                  <a:cubicBezTo>
                    <a:pt x="2257098" y="19948"/>
                    <a:pt x="2261472" y="30509"/>
                    <a:pt x="2261472" y="41521"/>
                  </a:cubicBezTo>
                  <a:lnTo>
                    <a:pt x="2261472" y="1167837"/>
                  </a:lnTo>
                  <a:cubicBezTo>
                    <a:pt x="2261472" y="1190768"/>
                    <a:pt x="2242883" y="1209358"/>
                    <a:pt x="2219951" y="1209358"/>
                  </a:cubicBezTo>
                  <a:lnTo>
                    <a:pt x="41521" y="1209358"/>
                  </a:lnTo>
                  <a:cubicBezTo>
                    <a:pt x="30509" y="1209358"/>
                    <a:pt x="19948" y="1204984"/>
                    <a:pt x="12161" y="1197197"/>
                  </a:cubicBezTo>
                  <a:cubicBezTo>
                    <a:pt x="4375" y="1189410"/>
                    <a:pt x="0" y="1178849"/>
                    <a:pt x="0" y="1167837"/>
                  </a:cubicBezTo>
                  <a:lnTo>
                    <a:pt x="0" y="41521"/>
                  </a:lnTo>
                  <a:cubicBezTo>
                    <a:pt x="0" y="30509"/>
                    <a:pt x="4375" y="19948"/>
                    <a:pt x="12161" y="12161"/>
                  </a:cubicBezTo>
                  <a:cubicBezTo>
                    <a:pt x="19948" y="4375"/>
                    <a:pt x="30509" y="0"/>
                    <a:pt x="41521" y="0"/>
                  </a:cubicBezTo>
                  <a:close/>
                </a:path>
              </a:pathLst>
            </a:custGeom>
            <a:solidFill>
              <a:srgbClr val="EFEFEF"/>
            </a:solidFill>
          </p:spPr>
          <p:txBody>
            <a:bodyPr/>
            <a:lstStyle/>
            <a:p>
              <a:endParaRPr lang="en-US"/>
            </a:p>
          </p:txBody>
        </p:sp>
        <p:sp>
          <p:nvSpPr>
            <p:cNvPr id="4" name="TextBox 4"/>
            <p:cNvSpPr txBox="1"/>
            <p:nvPr/>
          </p:nvSpPr>
          <p:spPr>
            <a:xfrm>
              <a:off x="0" y="-38100"/>
              <a:ext cx="2261473" cy="1247458"/>
            </a:xfrm>
            <a:prstGeom prst="rect">
              <a:avLst/>
            </a:prstGeom>
          </p:spPr>
          <p:txBody>
            <a:bodyPr lIns="50800" tIns="50800" rIns="50800" bIns="50800" rtlCol="0" anchor="ctr"/>
            <a:lstStyle/>
            <a:p>
              <a:pPr algn="ctr">
                <a:lnSpc>
                  <a:spcPts val="2355"/>
                </a:lnSpc>
              </a:pPr>
              <a:endParaRPr/>
            </a:p>
          </p:txBody>
        </p:sp>
      </p:grpSp>
      <p:pic>
        <p:nvPicPr>
          <p:cNvPr id="5" name="Picture 5"/>
          <p:cNvPicPr>
            <a:picLocks noChangeAspect="1"/>
          </p:cNvPicPr>
          <p:nvPr/>
        </p:nvPicPr>
        <p:blipFill>
          <a:blip r:embed="rId2"/>
          <a:stretch>
            <a:fillRect/>
          </a:stretch>
        </p:blipFill>
        <p:spPr>
          <a:xfrm>
            <a:off x="7825727" y="1527217"/>
            <a:ext cx="9991870" cy="5625210"/>
          </a:xfrm>
          <a:prstGeom prst="rect">
            <a:avLst/>
          </a:prstGeom>
        </p:spPr>
      </p:pic>
      <p:sp>
        <p:nvSpPr>
          <p:cNvPr id="6" name="Freeform 6"/>
          <p:cNvSpPr/>
          <p:nvPr/>
        </p:nvSpPr>
        <p:spPr>
          <a:xfrm rot="-6266636">
            <a:off x="-1479702" y="3929909"/>
            <a:ext cx="8280748" cy="10165281"/>
          </a:xfrm>
          <a:custGeom>
            <a:avLst/>
            <a:gdLst/>
            <a:ahLst/>
            <a:cxnLst/>
            <a:rect l="l" t="t" r="r" b="b"/>
            <a:pathLst>
              <a:path w="8280748" h="10165281">
                <a:moveTo>
                  <a:pt x="0" y="0"/>
                </a:moveTo>
                <a:lnTo>
                  <a:pt x="8280749" y="0"/>
                </a:lnTo>
                <a:lnTo>
                  <a:pt x="8280749" y="10165281"/>
                </a:lnTo>
                <a:lnTo>
                  <a:pt x="0" y="10165281"/>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7" name="Group 7"/>
          <p:cNvGrpSpPr/>
          <p:nvPr/>
        </p:nvGrpSpPr>
        <p:grpSpPr>
          <a:xfrm>
            <a:off x="5717329" y="6633289"/>
            <a:ext cx="770761" cy="77076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8508"/>
            </a:solidFill>
          </p:spPr>
          <p:txBody>
            <a:bodyPr/>
            <a:lstStyle/>
            <a:p>
              <a:endParaRPr lang="en-US"/>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355"/>
                </a:lnSpc>
              </a:pPr>
              <a:endParaRPr/>
            </a:p>
          </p:txBody>
        </p:sp>
      </p:grpSp>
      <p:grpSp>
        <p:nvGrpSpPr>
          <p:cNvPr id="10" name="Group 10"/>
          <p:cNvGrpSpPr/>
          <p:nvPr/>
        </p:nvGrpSpPr>
        <p:grpSpPr>
          <a:xfrm rot="-1711282">
            <a:off x="16843572" y="6570158"/>
            <a:ext cx="621973" cy="621973"/>
            <a:chOff x="0" y="0"/>
            <a:chExt cx="812800" cy="812800"/>
          </a:xfrm>
        </p:grpSpPr>
        <p:sp>
          <p:nvSpPr>
            <p:cNvPr id="11" name="Freeform 11"/>
            <p:cNvSpPr/>
            <p:nvPr/>
          </p:nvSpPr>
          <p:spPr>
            <a:xfrm>
              <a:off x="79270" y="79270"/>
              <a:ext cx="654260" cy="654260"/>
            </a:xfrm>
            <a:custGeom>
              <a:avLst/>
              <a:gdLst/>
              <a:ahLst/>
              <a:cxnLst/>
              <a:rect l="l" t="t" r="r" b="b"/>
              <a:pathLst>
                <a:path w="654260" h="654260">
                  <a:moveTo>
                    <a:pt x="379771" y="33524"/>
                  </a:moveTo>
                  <a:lnTo>
                    <a:pt x="403804" y="85020"/>
                  </a:lnTo>
                  <a:cubicBezTo>
                    <a:pt x="437809" y="157883"/>
                    <a:pt x="496377" y="216451"/>
                    <a:pt x="569240" y="250456"/>
                  </a:cubicBezTo>
                  <a:lnTo>
                    <a:pt x="620736" y="274489"/>
                  </a:lnTo>
                  <a:cubicBezTo>
                    <a:pt x="641187" y="284034"/>
                    <a:pt x="654260" y="304561"/>
                    <a:pt x="654260" y="327130"/>
                  </a:cubicBezTo>
                  <a:cubicBezTo>
                    <a:pt x="654260" y="349699"/>
                    <a:pt x="641187" y="370226"/>
                    <a:pt x="620736" y="379771"/>
                  </a:cubicBezTo>
                  <a:lnTo>
                    <a:pt x="569240" y="403804"/>
                  </a:lnTo>
                  <a:cubicBezTo>
                    <a:pt x="496377" y="437809"/>
                    <a:pt x="437809" y="496377"/>
                    <a:pt x="403804" y="569240"/>
                  </a:cubicBezTo>
                  <a:lnTo>
                    <a:pt x="379771" y="620736"/>
                  </a:lnTo>
                  <a:cubicBezTo>
                    <a:pt x="370226" y="641187"/>
                    <a:pt x="349699" y="654260"/>
                    <a:pt x="327130" y="654260"/>
                  </a:cubicBezTo>
                  <a:cubicBezTo>
                    <a:pt x="304561" y="654260"/>
                    <a:pt x="284034" y="641187"/>
                    <a:pt x="274489" y="620736"/>
                  </a:cubicBezTo>
                  <a:lnTo>
                    <a:pt x="250456" y="569240"/>
                  </a:lnTo>
                  <a:cubicBezTo>
                    <a:pt x="216451" y="496377"/>
                    <a:pt x="157883" y="437809"/>
                    <a:pt x="85020" y="403804"/>
                  </a:cubicBezTo>
                  <a:lnTo>
                    <a:pt x="33524" y="379771"/>
                  </a:lnTo>
                  <a:cubicBezTo>
                    <a:pt x="13073" y="370226"/>
                    <a:pt x="0" y="349699"/>
                    <a:pt x="0" y="327130"/>
                  </a:cubicBezTo>
                  <a:cubicBezTo>
                    <a:pt x="0" y="304561"/>
                    <a:pt x="13073" y="284034"/>
                    <a:pt x="33524" y="274489"/>
                  </a:cubicBezTo>
                  <a:lnTo>
                    <a:pt x="85020" y="250456"/>
                  </a:lnTo>
                  <a:cubicBezTo>
                    <a:pt x="157883" y="216451"/>
                    <a:pt x="216451" y="157883"/>
                    <a:pt x="250456" y="85020"/>
                  </a:cubicBezTo>
                  <a:lnTo>
                    <a:pt x="274489" y="33524"/>
                  </a:lnTo>
                  <a:cubicBezTo>
                    <a:pt x="284034" y="13073"/>
                    <a:pt x="304561" y="0"/>
                    <a:pt x="327130" y="0"/>
                  </a:cubicBezTo>
                  <a:cubicBezTo>
                    <a:pt x="349699" y="0"/>
                    <a:pt x="370226" y="13073"/>
                    <a:pt x="379771" y="33524"/>
                  </a:cubicBezTo>
                  <a:close/>
                </a:path>
              </a:pathLst>
            </a:custGeom>
            <a:solidFill>
              <a:srgbClr val="323232"/>
            </a:solidFill>
          </p:spPr>
          <p:txBody>
            <a:bodyPr/>
            <a:lstStyle/>
            <a:p>
              <a:endParaRPr lang="en-US"/>
            </a:p>
          </p:txBody>
        </p:sp>
        <p:sp>
          <p:nvSpPr>
            <p:cNvPr id="12" name="TextBox 12"/>
            <p:cNvSpPr txBox="1"/>
            <p:nvPr/>
          </p:nvSpPr>
          <p:spPr>
            <a:xfrm>
              <a:off x="190500" y="152400"/>
              <a:ext cx="431800" cy="469900"/>
            </a:xfrm>
            <a:prstGeom prst="rect">
              <a:avLst/>
            </a:prstGeom>
          </p:spPr>
          <p:txBody>
            <a:bodyPr lIns="50800" tIns="50800" rIns="50800" bIns="50800" rtlCol="0" anchor="ctr"/>
            <a:lstStyle/>
            <a:p>
              <a:pPr algn="ctr">
                <a:lnSpc>
                  <a:spcPts val="2730"/>
                </a:lnSpc>
              </a:pPr>
              <a:endParaRPr/>
            </a:p>
          </p:txBody>
        </p:sp>
      </p:grpSp>
      <p:grpSp>
        <p:nvGrpSpPr>
          <p:cNvPr id="13" name="Group 13"/>
          <p:cNvGrpSpPr/>
          <p:nvPr/>
        </p:nvGrpSpPr>
        <p:grpSpPr>
          <a:xfrm rot="1328980">
            <a:off x="2913447" y="7188400"/>
            <a:ext cx="596076" cy="596076"/>
            <a:chOff x="0" y="0"/>
            <a:chExt cx="812800" cy="812800"/>
          </a:xfrm>
        </p:grpSpPr>
        <p:sp>
          <p:nvSpPr>
            <p:cNvPr id="14" name="Freeform 14"/>
            <p:cNvSpPr/>
            <p:nvPr/>
          </p:nvSpPr>
          <p:spPr>
            <a:xfrm>
              <a:off x="49629" y="49629"/>
              <a:ext cx="713543" cy="713543"/>
            </a:xfrm>
            <a:custGeom>
              <a:avLst/>
              <a:gdLst/>
              <a:ahLst/>
              <a:cxnLst/>
              <a:rect l="l" t="t" r="r" b="b"/>
              <a:pathLst>
                <a:path w="713543" h="713543">
                  <a:moveTo>
                    <a:pt x="389728" y="20988"/>
                  </a:moveTo>
                  <a:lnTo>
                    <a:pt x="453129" y="156839"/>
                  </a:lnTo>
                  <a:cubicBezTo>
                    <a:pt x="474419" y="202456"/>
                    <a:pt x="511086" y="239123"/>
                    <a:pt x="556703" y="260413"/>
                  </a:cubicBezTo>
                  <a:lnTo>
                    <a:pt x="692554" y="323814"/>
                  </a:lnTo>
                  <a:cubicBezTo>
                    <a:pt x="705358" y="329790"/>
                    <a:pt x="713542" y="342641"/>
                    <a:pt x="713542" y="356771"/>
                  </a:cubicBezTo>
                  <a:cubicBezTo>
                    <a:pt x="713542" y="370901"/>
                    <a:pt x="705358" y="383752"/>
                    <a:pt x="692554" y="389728"/>
                  </a:cubicBezTo>
                  <a:lnTo>
                    <a:pt x="556703" y="453129"/>
                  </a:lnTo>
                  <a:cubicBezTo>
                    <a:pt x="511086" y="474419"/>
                    <a:pt x="474419" y="511086"/>
                    <a:pt x="453129" y="556703"/>
                  </a:cubicBezTo>
                  <a:lnTo>
                    <a:pt x="389728" y="692554"/>
                  </a:lnTo>
                  <a:cubicBezTo>
                    <a:pt x="383752" y="705358"/>
                    <a:pt x="370901" y="713542"/>
                    <a:pt x="356771" y="713542"/>
                  </a:cubicBezTo>
                  <a:cubicBezTo>
                    <a:pt x="342641" y="713542"/>
                    <a:pt x="329790" y="705358"/>
                    <a:pt x="323814" y="692554"/>
                  </a:cubicBezTo>
                  <a:lnTo>
                    <a:pt x="260413" y="556703"/>
                  </a:lnTo>
                  <a:cubicBezTo>
                    <a:pt x="239123" y="511086"/>
                    <a:pt x="202456" y="474419"/>
                    <a:pt x="156839" y="453129"/>
                  </a:cubicBezTo>
                  <a:lnTo>
                    <a:pt x="20988" y="389728"/>
                  </a:lnTo>
                  <a:cubicBezTo>
                    <a:pt x="8184" y="383752"/>
                    <a:pt x="0" y="370901"/>
                    <a:pt x="0" y="356771"/>
                  </a:cubicBezTo>
                  <a:cubicBezTo>
                    <a:pt x="0" y="342641"/>
                    <a:pt x="8184" y="329790"/>
                    <a:pt x="20988" y="323814"/>
                  </a:cubicBezTo>
                  <a:lnTo>
                    <a:pt x="156839" y="260413"/>
                  </a:lnTo>
                  <a:cubicBezTo>
                    <a:pt x="202456" y="239123"/>
                    <a:pt x="239123" y="202456"/>
                    <a:pt x="260413" y="156839"/>
                  </a:cubicBezTo>
                  <a:lnTo>
                    <a:pt x="323814" y="20988"/>
                  </a:lnTo>
                  <a:cubicBezTo>
                    <a:pt x="329790" y="8184"/>
                    <a:pt x="342641" y="0"/>
                    <a:pt x="356771" y="0"/>
                  </a:cubicBezTo>
                  <a:cubicBezTo>
                    <a:pt x="370901" y="0"/>
                    <a:pt x="383752" y="8184"/>
                    <a:pt x="389728" y="20988"/>
                  </a:cubicBezTo>
                  <a:close/>
                </a:path>
              </a:pathLst>
            </a:custGeom>
            <a:solidFill>
              <a:srgbClr val="323232"/>
            </a:solidFill>
          </p:spPr>
          <p:txBody>
            <a:bodyPr/>
            <a:lstStyle/>
            <a:p>
              <a:endParaRPr lang="en-US"/>
            </a:p>
          </p:txBody>
        </p:sp>
        <p:sp>
          <p:nvSpPr>
            <p:cNvPr id="15" name="TextBox 15"/>
            <p:cNvSpPr txBox="1"/>
            <p:nvPr/>
          </p:nvSpPr>
          <p:spPr>
            <a:xfrm>
              <a:off x="190500" y="152400"/>
              <a:ext cx="431800" cy="469900"/>
            </a:xfrm>
            <a:prstGeom prst="rect">
              <a:avLst/>
            </a:prstGeom>
          </p:spPr>
          <p:txBody>
            <a:bodyPr lIns="50800" tIns="50800" rIns="50800" bIns="50800" rtlCol="0" anchor="ctr"/>
            <a:lstStyle/>
            <a:p>
              <a:pPr algn="ctr">
                <a:lnSpc>
                  <a:spcPts val="2730"/>
                </a:lnSpc>
              </a:pPr>
              <a:endParaRPr/>
            </a:p>
          </p:txBody>
        </p:sp>
      </p:grpSp>
      <p:sp>
        <p:nvSpPr>
          <p:cNvPr id="16" name="Freeform 16"/>
          <p:cNvSpPr/>
          <p:nvPr/>
        </p:nvSpPr>
        <p:spPr>
          <a:xfrm>
            <a:off x="5945968" y="6862782"/>
            <a:ext cx="313484" cy="311774"/>
          </a:xfrm>
          <a:custGeom>
            <a:avLst/>
            <a:gdLst/>
            <a:ahLst/>
            <a:cxnLst/>
            <a:rect l="l" t="t" r="r" b="b"/>
            <a:pathLst>
              <a:path w="313484" h="311774">
                <a:moveTo>
                  <a:pt x="0" y="0"/>
                </a:moveTo>
                <a:lnTo>
                  <a:pt x="313484" y="0"/>
                </a:lnTo>
                <a:lnTo>
                  <a:pt x="313484" y="311774"/>
                </a:lnTo>
                <a:lnTo>
                  <a:pt x="0" y="3117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7" name="TextBox 17"/>
          <p:cNvSpPr txBox="1"/>
          <p:nvPr/>
        </p:nvSpPr>
        <p:spPr>
          <a:xfrm>
            <a:off x="711704" y="1910214"/>
            <a:ext cx="6982172" cy="2434687"/>
          </a:xfrm>
          <a:prstGeom prst="rect">
            <a:avLst/>
          </a:prstGeom>
        </p:spPr>
        <p:txBody>
          <a:bodyPr lIns="0" tIns="0" rIns="0" bIns="0" rtlCol="0" anchor="t">
            <a:spAutoFit/>
          </a:bodyPr>
          <a:lstStyle/>
          <a:p>
            <a:pPr algn="l">
              <a:lnSpc>
                <a:spcPts val="9441"/>
              </a:lnSpc>
            </a:pPr>
            <a:r>
              <a:rPr lang="en-US" sz="8906">
                <a:solidFill>
                  <a:srgbClr val="323232"/>
                </a:solidFill>
                <a:latin typeface="Bricolage Grotesque Bold"/>
              </a:rPr>
              <a:t>Stock Highlights</a:t>
            </a:r>
          </a:p>
        </p:txBody>
      </p:sp>
      <p:grpSp>
        <p:nvGrpSpPr>
          <p:cNvPr id="18" name="Group 18"/>
          <p:cNvGrpSpPr/>
          <p:nvPr/>
        </p:nvGrpSpPr>
        <p:grpSpPr>
          <a:xfrm>
            <a:off x="8067027" y="7657318"/>
            <a:ext cx="7598181" cy="1355231"/>
            <a:chOff x="0" y="0"/>
            <a:chExt cx="2001167" cy="356933"/>
          </a:xfrm>
        </p:grpSpPr>
        <p:sp>
          <p:nvSpPr>
            <p:cNvPr id="19" name="Freeform 19"/>
            <p:cNvSpPr/>
            <p:nvPr/>
          </p:nvSpPr>
          <p:spPr>
            <a:xfrm>
              <a:off x="0" y="0"/>
              <a:ext cx="2001167" cy="356933"/>
            </a:xfrm>
            <a:custGeom>
              <a:avLst/>
              <a:gdLst/>
              <a:ahLst/>
              <a:cxnLst/>
              <a:rect l="l" t="t" r="r" b="b"/>
              <a:pathLst>
                <a:path w="2001167" h="356933">
                  <a:moveTo>
                    <a:pt x="26492" y="0"/>
                  </a:moveTo>
                  <a:lnTo>
                    <a:pt x="1974675" y="0"/>
                  </a:lnTo>
                  <a:cubicBezTo>
                    <a:pt x="1989306" y="0"/>
                    <a:pt x="2001167" y="11861"/>
                    <a:pt x="2001167" y="26492"/>
                  </a:cubicBezTo>
                  <a:lnTo>
                    <a:pt x="2001167" y="330441"/>
                  </a:lnTo>
                  <a:cubicBezTo>
                    <a:pt x="2001167" y="345073"/>
                    <a:pt x="1989306" y="356933"/>
                    <a:pt x="1974675" y="356933"/>
                  </a:cubicBezTo>
                  <a:lnTo>
                    <a:pt x="26492" y="356933"/>
                  </a:lnTo>
                  <a:cubicBezTo>
                    <a:pt x="11861" y="356933"/>
                    <a:pt x="0" y="345073"/>
                    <a:pt x="0" y="330441"/>
                  </a:cubicBezTo>
                  <a:lnTo>
                    <a:pt x="0" y="26492"/>
                  </a:lnTo>
                  <a:cubicBezTo>
                    <a:pt x="0" y="11861"/>
                    <a:pt x="11861" y="0"/>
                    <a:pt x="26492" y="0"/>
                  </a:cubicBezTo>
                  <a:close/>
                </a:path>
              </a:pathLst>
            </a:custGeom>
            <a:solidFill>
              <a:srgbClr val="323232"/>
            </a:solidFill>
          </p:spPr>
          <p:txBody>
            <a:bodyPr/>
            <a:lstStyle/>
            <a:p>
              <a:endParaRPr lang="en-US"/>
            </a:p>
          </p:txBody>
        </p:sp>
        <p:sp>
          <p:nvSpPr>
            <p:cNvPr id="20" name="TextBox 20"/>
            <p:cNvSpPr txBox="1"/>
            <p:nvPr/>
          </p:nvSpPr>
          <p:spPr>
            <a:xfrm>
              <a:off x="0" y="-38100"/>
              <a:ext cx="2001167" cy="395033"/>
            </a:xfrm>
            <a:prstGeom prst="rect">
              <a:avLst/>
            </a:prstGeom>
          </p:spPr>
          <p:txBody>
            <a:bodyPr lIns="50800" tIns="50800" rIns="50800" bIns="50800" rtlCol="0" anchor="ctr"/>
            <a:lstStyle/>
            <a:p>
              <a:pPr algn="ctr">
                <a:lnSpc>
                  <a:spcPts val="2355"/>
                </a:lnSpc>
              </a:pPr>
              <a:endParaRPr/>
            </a:p>
          </p:txBody>
        </p:sp>
      </p:grpSp>
      <p:sp>
        <p:nvSpPr>
          <p:cNvPr id="21" name="AutoShape 21"/>
          <p:cNvSpPr/>
          <p:nvPr/>
        </p:nvSpPr>
        <p:spPr>
          <a:xfrm>
            <a:off x="8694884" y="8060269"/>
            <a:ext cx="0" cy="390748"/>
          </a:xfrm>
          <a:prstGeom prst="line">
            <a:avLst/>
          </a:prstGeom>
          <a:ln w="38100" cap="flat">
            <a:solidFill>
              <a:srgbClr val="FFFFFF"/>
            </a:solidFill>
            <a:prstDash val="solid"/>
            <a:headEnd type="triangle" w="lg" len="med"/>
            <a:tailEnd type="none" w="sm" len="sm"/>
          </a:ln>
        </p:spPr>
        <p:txBody>
          <a:bodyPr/>
          <a:lstStyle/>
          <a:p>
            <a:endParaRPr lang="en-US"/>
          </a:p>
        </p:txBody>
      </p:sp>
      <p:sp>
        <p:nvSpPr>
          <p:cNvPr id="22" name="AutoShape 22"/>
          <p:cNvSpPr/>
          <p:nvPr/>
        </p:nvSpPr>
        <p:spPr>
          <a:xfrm>
            <a:off x="11015679" y="8060269"/>
            <a:ext cx="0" cy="390748"/>
          </a:xfrm>
          <a:prstGeom prst="line">
            <a:avLst/>
          </a:prstGeom>
          <a:ln w="38100" cap="flat">
            <a:solidFill>
              <a:srgbClr val="FFFFFF"/>
            </a:solidFill>
            <a:prstDash val="solid"/>
            <a:headEnd type="triangle" w="lg" len="med"/>
            <a:tailEnd type="none" w="sm" len="sm"/>
          </a:ln>
        </p:spPr>
        <p:txBody>
          <a:bodyPr/>
          <a:lstStyle/>
          <a:p>
            <a:endParaRPr lang="en-US"/>
          </a:p>
        </p:txBody>
      </p:sp>
      <p:sp>
        <p:nvSpPr>
          <p:cNvPr id="23" name="TextBox 23"/>
          <p:cNvSpPr txBox="1"/>
          <p:nvPr/>
        </p:nvSpPr>
        <p:spPr>
          <a:xfrm>
            <a:off x="8948345" y="7865325"/>
            <a:ext cx="1739770" cy="771525"/>
          </a:xfrm>
          <a:prstGeom prst="rect">
            <a:avLst/>
          </a:prstGeom>
        </p:spPr>
        <p:txBody>
          <a:bodyPr lIns="0" tIns="0" rIns="0" bIns="0" rtlCol="0" anchor="t">
            <a:spAutoFit/>
          </a:bodyPr>
          <a:lstStyle/>
          <a:p>
            <a:pPr algn="l">
              <a:lnSpc>
                <a:spcPts val="6050"/>
              </a:lnSpc>
            </a:pPr>
            <a:r>
              <a:rPr lang="en-US" sz="5042">
                <a:solidFill>
                  <a:srgbClr val="FFFFFF"/>
                </a:solidFill>
                <a:latin typeface="Bricolage Grotesque Semi-Bold"/>
              </a:rPr>
              <a:t>73%</a:t>
            </a:r>
          </a:p>
        </p:txBody>
      </p:sp>
      <p:sp>
        <p:nvSpPr>
          <p:cNvPr id="24" name="TextBox 24"/>
          <p:cNvSpPr txBox="1"/>
          <p:nvPr/>
        </p:nvSpPr>
        <p:spPr>
          <a:xfrm>
            <a:off x="8948345" y="8585468"/>
            <a:ext cx="1739770" cy="209550"/>
          </a:xfrm>
          <a:prstGeom prst="rect">
            <a:avLst/>
          </a:prstGeom>
        </p:spPr>
        <p:txBody>
          <a:bodyPr lIns="0" tIns="0" rIns="0" bIns="0" rtlCol="0" anchor="t">
            <a:spAutoFit/>
          </a:bodyPr>
          <a:lstStyle/>
          <a:p>
            <a:pPr algn="l">
              <a:lnSpc>
                <a:spcPts val="1680"/>
              </a:lnSpc>
            </a:pPr>
            <a:r>
              <a:rPr lang="en-US" sz="1400">
                <a:solidFill>
                  <a:srgbClr val="FFFFFF"/>
                </a:solidFill>
                <a:latin typeface="Bricolage Grotesque"/>
              </a:rPr>
              <a:t>Company Growth</a:t>
            </a:r>
          </a:p>
        </p:txBody>
      </p:sp>
      <p:sp>
        <p:nvSpPr>
          <p:cNvPr id="25" name="TextBox 25"/>
          <p:cNvSpPr txBox="1"/>
          <p:nvPr/>
        </p:nvSpPr>
        <p:spPr>
          <a:xfrm>
            <a:off x="11269140" y="8585468"/>
            <a:ext cx="1613545" cy="209550"/>
          </a:xfrm>
          <a:prstGeom prst="rect">
            <a:avLst/>
          </a:prstGeom>
        </p:spPr>
        <p:txBody>
          <a:bodyPr lIns="0" tIns="0" rIns="0" bIns="0" rtlCol="0" anchor="t">
            <a:spAutoFit/>
          </a:bodyPr>
          <a:lstStyle/>
          <a:p>
            <a:pPr algn="l">
              <a:lnSpc>
                <a:spcPts val="1680"/>
              </a:lnSpc>
            </a:pPr>
            <a:r>
              <a:rPr lang="en-US" sz="1400">
                <a:solidFill>
                  <a:srgbClr val="FFFFFF"/>
                </a:solidFill>
                <a:latin typeface="Bricolage Grotesque"/>
              </a:rPr>
              <a:t>Stock Growth</a:t>
            </a:r>
          </a:p>
        </p:txBody>
      </p:sp>
      <p:sp>
        <p:nvSpPr>
          <p:cNvPr id="26" name="TextBox 26"/>
          <p:cNvSpPr txBox="1"/>
          <p:nvPr/>
        </p:nvSpPr>
        <p:spPr>
          <a:xfrm>
            <a:off x="11269140" y="7865325"/>
            <a:ext cx="1806605" cy="771525"/>
          </a:xfrm>
          <a:prstGeom prst="rect">
            <a:avLst/>
          </a:prstGeom>
        </p:spPr>
        <p:txBody>
          <a:bodyPr lIns="0" tIns="0" rIns="0" bIns="0" rtlCol="0" anchor="t">
            <a:spAutoFit/>
          </a:bodyPr>
          <a:lstStyle/>
          <a:p>
            <a:pPr algn="l">
              <a:lnSpc>
                <a:spcPts val="6050"/>
              </a:lnSpc>
            </a:pPr>
            <a:r>
              <a:rPr lang="en-US" sz="5042">
                <a:solidFill>
                  <a:srgbClr val="FFFFFF"/>
                </a:solidFill>
                <a:latin typeface="Bricolage Grotesque Semi-Bold"/>
              </a:rPr>
              <a:t>68%</a:t>
            </a:r>
          </a:p>
        </p:txBody>
      </p:sp>
      <p:sp>
        <p:nvSpPr>
          <p:cNvPr id="27" name="AutoShape 27"/>
          <p:cNvSpPr/>
          <p:nvPr/>
        </p:nvSpPr>
        <p:spPr>
          <a:xfrm>
            <a:off x="13402352" y="8060269"/>
            <a:ext cx="0" cy="390748"/>
          </a:xfrm>
          <a:prstGeom prst="line">
            <a:avLst/>
          </a:prstGeom>
          <a:ln w="38100" cap="flat">
            <a:solidFill>
              <a:srgbClr val="FFFFFF"/>
            </a:solidFill>
            <a:prstDash val="solid"/>
            <a:headEnd type="triangle" w="lg" len="med"/>
            <a:tailEnd type="none" w="sm" len="sm"/>
          </a:ln>
        </p:spPr>
        <p:txBody>
          <a:bodyPr/>
          <a:lstStyle/>
          <a:p>
            <a:endParaRPr lang="en-US"/>
          </a:p>
        </p:txBody>
      </p:sp>
      <p:sp>
        <p:nvSpPr>
          <p:cNvPr id="28" name="TextBox 28"/>
          <p:cNvSpPr txBox="1"/>
          <p:nvPr/>
        </p:nvSpPr>
        <p:spPr>
          <a:xfrm>
            <a:off x="13655813" y="8585468"/>
            <a:ext cx="1662182" cy="209550"/>
          </a:xfrm>
          <a:prstGeom prst="rect">
            <a:avLst/>
          </a:prstGeom>
        </p:spPr>
        <p:txBody>
          <a:bodyPr lIns="0" tIns="0" rIns="0" bIns="0" rtlCol="0" anchor="t">
            <a:spAutoFit/>
          </a:bodyPr>
          <a:lstStyle/>
          <a:p>
            <a:pPr algn="l">
              <a:lnSpc>
                <a:spcPts val="1680"/>
              </a:lnSpc>
            </a:pPr>
            <a:r>
              <a:rPr lang="en-US" sz="1400">
                <a:solidFill>
                  <a:srgbClr val="FFFFFF"/>
                </a:solidFill>
                <a:latin typeface="Bricolage Grotesque"/>
              </a:rPr>
              <a:t>Financial Growth</a:t>
            </a:r>
          </a:p>
        </p:txBody>
      </p:sp>
      <p:sp>
        <p:nvSpPr>
          <p:cNvPr id="29" name="TextBox 29"/>
          <p:cNvSpPr txBox="1"/>
          <p:nvPr/>
        </p:nvSpPr>
        <p:spPr>
          <a:xfrm>
            <a:off x="13655813" y="7865325"/>
            <a:ext cx="1704719" cy="771525"/>
          </a:xfrm>
          <a:prstGeom prst="rect">
            <a:avLst/>
          </a:prstGeom>
        </p:spPr>
        <p:txBody>
          <a:bodyPr lIns="0" tIns="0" rIns="0" bIns="0" rtlCol="0" anchor="t">
            <a:spAutoFit/>
          </a:bodyPr>
          <a:lstStyle/>
          <a:p>
            <a:pPr algn="l">
              <a:lnSpc>
                <a:spcPts val="6050"/>
              </a:lnSpc>
            </a:pPr>
            <a:r>
              <a:rPr lang="en-US" sz="5042">
                <a:solidFill>
                  <a:srgbClr val="FFFFFF"/>
                </a:solidFill>
                <a:latin typeface="Bricolage Grotesque Semi-Bold"/>
              </a:rPr>
              <a:t>78%</a:t>
            </a:r>
          </a:p>
        </p:txBody>
      </p:sp>
      <p:sp>
        <p:nvSpPr>
          <p:cNvPr id="30" name="TextBox 30"/>
          <p:cNvSpPr txBox="1"/>
          <p:nvPr/>
        </p:nvSpPr>
        <p:spPr>
          <a:xfrm>
            <a:off x="711704" y="4876201"/>
            <a:ext cx="6687720" cy="783084"/>
          </a:xfrm>
          <a:prstGeom prst="rect">
            <a:avLst/>
          </a:prstGeom>
        </p:spPr>
        <p:txBody>
          <a:bodyPr lIns="0" tIns="0" rIns="0" bIns="0" rtlCol="0" anchor="t">
            <a:spAutoFit/>
          </a:bodyPr>
          <a:lstStyle/>
          <a:p>
            <a:pPr algn="l">
              <a:lnSpc>
                <a:spcPts val="2119"/>
              </a:lnSpc>
            </a:pPr>
            <a:r>
              <a:rPr lang="en-US" sz="1513">
                <a:solidFill>
                  <a:srgbClr val="323232"/>
                </a:solidFill>
                <a:latin typeface="Bricolage Grotesque"/>
              </a:rPr>
              <a:t>Despite market volatility, the company outperformed important</a:t>
            </a:r>
          </a:p>
          <a:p>
            <a:pPr algn="l">
              <a:lnSpc>
                <a:spcPts val="2119"/>
              </a:lnSpc>
            </a:pPr>
            <a:r>
              <a:rPr lang="en-US" sz="1513">
                <a:solidFill>
                  <a:srgbClr val="323232"/>
                </a:solidFill>
                <a:latin typeface="Bricolage Grotesque"/>
              </a:rPr>
              <a:t>indices due to excellent profitability, strategic acquisitions, and</a:t>
            </a:r>
          </a:p>
          <a:p>
            <a:pPr algn="l">
              <a:lnSpc>
                <a:spcPts val="2119"/>
              </a:lnSpc>
            </a:pPr>
            <a:r>
              <a:rPr lang="en-US" sz="1513">
                <a:solidFill>
                  <a:srgbClr val="323232"/>
                </a:solidFill>
                <a:latin typeface="Bricolage Grotesque"/>
              </a:rPr>
              <a:t>positive economic indicators.</a:t>
            </a:r>
          </a:p>
        </p:txBody>
      </p:sp>
      <p:grpSp>
        <p:nvGrpSpPr>
          <p:cNvPr id="31" name="Group 31"/>
          <p:cNvGrpSpPr/>
          <p:nvPr/>
        </p:nvGrpSpPr>
        <p:grpSpPr>
          <a:xfrm>
            <a:off x="16282801" y="7687718"/>
            <a:ext cx="1294433" cy="1294433"/>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8508"/>
            </a:solidFill>
          </p:spPr>
          <p:txBody>
            <a:bodyPr/>
            <a:lstStyle/>
            <a:p>
              <a:endParaRPr lang="en-US"/>
            </a:p>
          </p:txBody>
        </p:sp>
        <p:sp>
          <p:nvSpPr>
            <p:cNvPr id="33" name="TextBox 33"/>
            <p:cNvSpPr txBox="1"/>
            <p:nvPr/>
          </p:nvSpPr>
          <p:spPr>
            <a:xfrm>
              <a:off x="76200" y="38100"/>
              <a:ext cx="660400" cy="698500"/>
            </a:xfrm>
            <a:prstGeom prst="rect">
              <a:avLst/>
            </a:prstGeom>
          </p:spPr>
          <p:txBody>
            <a:bodyPr lIns="50800" tIns="50800" rIns="50800" bIns="50800" rtlCol="0" anchor="ctr"/>
            <a:lstStyle/>
            <a:p>
              <a:pPr algn="ctr">
                <a:lnSpc>
                  <a:spcPts val="2730"/>
                </a:lnSpc>
              </a:pPr>
              <a:endParaRPr/>
            </a:p>
          </p:txBody>
        </p:sp>
      </p:grpSp>
      <p:sp>
        <p:nvSpPr>
          <p:cNvPr id="34" name="Freeform 34"/>
          <p:cNvSpPr/>
          <p:nvPr/>
        </p:nvSpPr>
        <p:spPr>
          <a:xfrm>
            <a:off x="16487112" y="7892028"/>
            <a:ext cx="885811" cy="885811"/>
          </a:xfrm>
          <a:custGeom>
            <a:avLst/>
            <a:gdLst/>
            <a:ahLst/>
            <a:cxnLst/>
            <a:rect l="l" t="t" r="r" b="b"/>
            <a:pathLst>
              <a:path w="885811" h="885811">
                <a:moveTo>
                  <a:pt x="0" y="0"/>
                </a:moveTo>
                <a:lnTo>
                  <a:pt x="885811" y="0"/>
                </a:lnTo>
                <a:lnTo>
                  <a:pt x="885811" y="885812"/>
                </a:lnTo>
                <a:lnTo>
                  <a:pt x="0" y="88581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5" name="TextBox 35"/>
          <p:cNvSpPr txBox="1"/>
          <p:nvPr/>
        </p:nvSpPr>
        <p:spPr>
          <a:xfrm>
            <a:off x="864104" y="685986"/>
            <a:ext cx="1155270" cy="273685"/>
          </a:xfrm>
          <a:prstGeom prst="rect">
            <a:avLst/>
          </a:prstGeom>
        </p:spPr>
        <p:txBody>
          <a:bodyPr lIns="0" tIns="0" rIns="0" bIns="0" rtlCol="0" anchor="t">
            <a:spAutoFit/>
          </a:bodyPr>
          <a:lstStyle/>
          <a:p>
            <a:pPr algn="l">
              <a:lnSpc>
                <a:spcPts val="2239"/>
              </a:lnSpc>
            </a:pPr>
            <a:r>
              <a:rPr lang="en-US" sz="1599">
                <a:solidFill>
                  <a:srgbClr val="323232"/>
                </a:solidFill>
                <a:latin typeface="Bricolage Grotesque Bold"/>
              </a:rPr>
              <a:t>Borcelle</a:t>
            </a:r>
          </a:p>
        </p:txBody>
      </p:sp>
      <p:sp>
        <p:nvSpPr>
          <p:cNvPr id="36" name="TextBox 36"/>
          <p:cNvSpPr txBox="1"/>
          <p:nvPr/>
        </p:nvSpPr>
        <p:spPr>
          <a:xfrm>
            <a:off x="11922646" y="685986"/>
            <a:ext cx="1909771" cy="273685"/>
          </a:xfrm>
          <a:prstGeom prst="rect">
            <a:avLst/>
          </a:prstGeom>
        </p:spPr>
        <p:txBody>
          <a:bodyPr lIns="0" tIns="0" rIns="0" bIns="0" rtlCol="0" anchor="t">
            <a:spAutoFit/>
          </a:bodyPr>
          <a:lstStyle/>
          <a:p>
            <a:pPr algn="l">
              <a:lnSpc>
                <a:spcPts val="2239"/>
              </a:lnSpc>
              <a:spcBef>
                <a:spcPct val="0"/>
              </a:spcBef>
            </a:pPr>
            <a:r>
              <a:rPr lang="en-US" sz="1599">
                <a:solidFill>
                  <a:srgbClr val="323232"/>
                </a:solidFill>
                <a:latin typeface="Bricolage Grotesque Light"/>
              </a:rPr>
              <a:t>March 24, 2036</a:t>
            </a:r>
          </a:p>
        </p:txBody>
      </p:sp>
      <p:sp>
        <p:nvSpPr>
          <p:cNvPr id="37" name="TextBox 37"/>
          <p:cNvSpPr txBox="1"/>
          <p:nvPr/>
        </p:nvSpPr>
        <p:spPr>
          <a:xfrm>
            <a:off x="14180471" y="685986"/>
            <a:ext cx="3395825" cy="273685"/>
          </a:xfrm>
          <a:prstGeom prst="rect">
            <a:avLst/>
          </a:prstGeom>
        </p:spPr>
        <p:txBody>
          <a:bodyPr lIns="0" tIns="0" rIns="0" bIns="0" rtlCol="0" anchor="t">
            <a:spAutoFit/>
          </a:bodyPr>
          <a:lstStyle/>
          <a:p>
            <a:pPr algn="r">
              <a:lnSpc>
                <a:spcPts val="2239"/>
              </a:lnSpc>
            </a:pPr>
            <a:r>
              <a:rPr lang="en-US" sz="1599">
                <a:solidFill>
                  <a:srgbClr val="323232"/>
                </a:solidFill>
                <a:latin typeface="Bricolage Grotesque Bold"/>
              </a:rPr>
              <a:t>Innovative &amp; Collaborative</a:t>
            </a:r>
          </a:p>
        </p:txBody>
      </p:sp>
      <p:grpSp>
        <p:nvGrpSpPr>
          <p:cNvPr id="38" name="Group 38"/>
          <p:cNvGrpSpPr/>
          <p:nvPr/>
        </p:nvGrpSpPr>
        <p:grpSpPr>
          <a:xfrm>
            <a:off x="711704" y="796299"/>
            <a:ext cx="91161" cy="91161"/>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8508"/>
            </a:solidFill>
          </p:spPr>
          <p:txBody>
            <a:bodyPr/>
            <a:lstStyle/>
            <a:p>
              <a:endParaRPr lang="en-US"/>
            </a:p>
          </p:txBody>
        </p:sp>
        <p:sp>
          <p:nvSpPr>
            <p:cNvPr id="40" name="TextBox 40"/>
            <p:cNvSpPr txBox="1"/>
            <p:nvPr/>
          </p:nvSpPr>
          <p:spPr>
            <a:xfrm>
              <a:off x="76200" y="38100"/>
              <a:ext cx="660400" cy="698500"/>
            </a:xfrm>
            <a:prstGeom prst="rect">
              <a:avLst/>
            </a:prstGeom>
          </p:spPr>
          <p:txBody>
            <a:bodyPr lIns="50800" tIns="50800" rIns="50800" bIns="50800" rtlCol="0" anchor="ctr"/>
            <a:lstStyle/>
            <a:p>
              <a:pPr algn="ctr">
                <a:lnSpc>
                  <a:spcPts val="2355"/>
                </a:lnSpc>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8476890" y="3650924"/>
            <a:ext cx="1063714" cy="245696"/>
          </a:xfrm>
          <a:prstGeom prst="rect">
            <a:avLst/>
          </a:prstGeom>
        </p:spPr>
        <p:txBody>
          <a:bodyPr lIns="0" tIns="0" rIns="0" bIns="0" rtlCol="0" anchor="t">
            <a:spAutoFit/>
          </a:bodyPr>
          <a:lstStyle/>
          <a:p>
            <a:pPr algn="l">
              <a:lnSpc>
                <a:spcPts val="2111"/>
              </a:lnSpc>
              <a:spcBef>
                <a:spcPct val="0"/>
              </a:spcBef>
            </a:pPr>
            <a:r>
              <a:rPr lang="en-US" sz="1508">
                <a:solidFill>
                  <a:srgbClr val="323232"/>
                </a:solidFill>
                <a:latin typeface="Bricolage Grotesque Ultra-Bold"/>
              </a:rPr>
              <a:t>Quarter 1</a:t>
            </a:r>
          </a:p>
        </p:txBody>
      </p:sp>
      <p:sp>
        <p:nvSpPr>
          <p:cNvPr id="3" name="TextBox 3"/>
          <p:cNvSpPr txBox="1"/>
          <p:nvPr/>
        </p:nvSpPr>
        <p:spPr>
          <a:xfrm>
            <a:off x="8476890" y="4689425"/>
            <a:ext cx="1063714" cy="245696"/>
          </a:xfrm>
          <a:prstGeom prst="rect">
            <a:avLst/>
          </a:prstGeom>
        </p:spPr>
        <p:txBody>
          <a:bodyPr lIns="0" tIns="0" rIns="0" bIns="0" rtlCol="0" anchor="t">
            <a:spAutoFit/>
          </a:bodyPr>
          <a:lstStyle/>
          <a:p>
            <a:pPr algn="l">
              <a:lnSpc>
                <a:spcPts val="2111"/>
              </a:lnSpc>
              <a:spcBef>
                <a:spcPct val="0"/>
              </a:spcBef>
            </a:pPr>
            <a:r>
              <a:rPr lang="en-US" sz="1508">
                <a:solidFill>
                  <a:srgbClr val="323232"/>
                </a:solidFill>
                <a:latin typeface="Bricolage Grotesque Ultra-Bold"/>
              </a:rPr>
              <a:t>Quarter 2</a:t>
            </a:r>
          </a:p>
        </p:txBody>
      </p:sp>
      <p:sp>
        <p:nvSpPr>
          <p:cNvPr id="4" name="TextBox 4"/>
          <p:cNvSpPr txBox="1"/>
          <p:nvPr/>
        </p:nvSpPr>
        <p:spPr>
          <a:xfrm>
            <a:off x="8476890" y="5727925"/>
            <a:ext cx="1063714" cy="245696"/>
          </a:xfrm>
          <a:prstGeom prst="rect">
            <a:avLst/>
          </a:prstGeom>
        </p:spPr>
        <p:txBody>
          <a:bodyPr lIns="0" tIns="0" rIns="0" bIns="0" rtlCol="0" anchor="t">
            <a:spAutoFit/>
          </a:bodyPr>
          <a:lstStyle/>
          <a:p>
            <a:pPr algn="l">
              <a:lnSpc>
                <a:spcPts val="2111"/>
              </a:lnSpc>
              <a:spcBef>
                <a:spcPct val="0"/>
              </a:spcBef>
            </a:pPr>
            <a:r>
              <a:rPr lang="en-US" sz="1508">
                <a:solidFill>
                  <a:srgbClr val="323232"/>
                </a:solidFill>
                <a:latin typeface="Bricolage Grotesque Ultra-Bold"/>
              </a:rPr>
              <a:t>Quarter 3</a:t>
            </a:r>
          </a:p>
        </p:txBody>
      </p:sp>
      <p:sp>
        <p:nvSpPr>
          <p:cNvPr id="5" name="TextBox 5"/>
          <p:cNvSpPr txBox="1"/>
          <p:nvPr/>
        </p:nvSpPr>
        <p:spPr>
          <a:xfrm>
            <a:off x="8476890" y="6766425"/>
            <a:ext cx="1063714" cy="245696"/>
          </a:xfrm>
          <a:prstGeom prst="rect">
            <a:avLst/>
          </a:prstGeom>
        </p:spPr>
        <p:txBody>
          <a:bodyPr lIns="0" tIns="0" rIns="0" bIns="0" rtlCol="0" anchor="t">
            <a:spAutoFit/>
          </a:bodyPr>
          <a:lstStyle/>
          <a:p>
            <a:pPr algn="l">
              <a:lnSpc>
                <a:spcPts val="2111"/>
              </a:lnSpc>
              <a:spcBef>
                <a:spcPct val="0"/>
              </a:spcBef>
            </a:pPr>
            <a:r>
              <a:rPr lang="en-US" sz="1508">
                <a:solidFill>
                  <a:srgbClr val="323232"/>
                </a:solidFill>
                <a:latin typeface="Bricolage Grotesque Ultra-Bold"/>
              </a:rPr>
              <a:t>Quarter 4</a:t>
            </a:r>
          </a:p>
        </p:txBody>
      </p:sp>
      <p:sp>
        <p:nvSpPr>
          <p:cNvPr id="6" name="Freeform 6"/>
          <p:cNvSpPr/>
          <p:nvPr/>
        </p:nvSpPr>
        <p:spPr>
          <a:xfrm rot="3020719">
            <a:off x="9906928" y="5204359"/>
            <a:ext cx="8280748" cy="10165281"/>
          </a:xfrm>
          <a:custGeom>
            <a:avLst/>
            <a:gdLst/>
            <a:ahLst/>
            <a:cxnLst/>
            <a:rect l="l" t="t" r="r" b="b"/>
            <a:pathLst>
              <a:path w="8280748" h="10165281">
                <a:moveTo>
                  <a:pt x="0" y="0"/>
                </a:moveTo>
                <a:lnTo>
                  <a:pt x="8280748" y="0"/>
                </a:lnTo>
                <a:lnTo>
                  <a:pt x="8280748" y="10165282"/>
                </a:lnTo>
                <a:lnTo>
                  <a:pt x="0" y="10165282"/>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AutoShape 7"/>
          <p:cNvSpPr/>
          <p:nvPr/>
        </p:nvSpPr>
        <p:spPr>
          <a:xfrm>
            <a:off x="8476890" y="4308906"/>
            <a:ext cx="9123259" cy="0"/>
          </a:xfrm>
          <a:prstGeom prst="line">
            <a:avLst/>
          </a:prstGeom>
          <a:ln w="19050" cap="flat">
            <a:solidFill>
              <a:srgbClr val="323232"/>
            </a:solidFill>
            <a:prstDash val="solid"/>
            <a:headEnd type="none" w="sm" len="sm"/>
            <a:tailEnd type="none" w="sm" len="sm"/>
          </a:ln>
        </p:spPr>
        <p:txBody>
          <a:bodyPr/>
          <a:lstStyle/>
          <a:p>
            <a:endParaRPr lang="en-US"/>
          </a:p>
        </p:txBody>
      </p:sp>
      <p:sp>
        <p:nvSpPr>
          <p:cNvPr id="8" name="AutoShape 8"/>
          <p:cNvSpPr/>
          <p:nvPr/>
        </p:nvSpPr>
        <p:spPr>
          <a:xfrm>
            <a:off x="8476890" y="3270405"/>
            <a:ext cx="9123259" cy="0"/>
          </a:xfrm>
          <a:prstGeom prst="line">
            <a:avLst/>
          </a:prstGeom>
          <a:ln w="19050" cap="flat">
            <a:solidFill>
              <a:srgbClr val="323232"/>
            </a:solidFill>
            <a:prstDash val="solid"/>
            <a:headEnd type="none" w="sm" len="sm"/>
            <a:tailEnd type="none" w="sm" len="sm"/>
          </a:ln>
        </p:spPr>
        <p:txBody>
          <a:bodyPr/>
          <a:lstStyle/>
          <a:p>
            <a:endParaRPr lang="en-US"/>
          </a:p>
        </p:txBody>
      </p:sp>
      <p:sp>
        <p:nvSpPr>
          <p:cNvPr id="9" name="AutoShape 9"/>
          <p:cNvSpPr/>
          <p:nvPr/>
        </p:nvSpPr>
        <p:spPr>
          <a:xfrm>
            <a:off x="8476890" y="5347406"/>
            <a:ext cx="9123259" cy="0"/>
          </a:xfrm>
          <a:prstGeom prst="line">
            <a:avLst/>
          </a:prstGeom>
          <a:ln w="19050" cap="flat">
            <a:solidFill>
              <a:srgbClr val="323232"/>
            </a:solidFill>
            <a:prstDash val="solid"/>
            <a:headEnd type="none" w="sm" len="sm"/>
            <a:tailEnd type="none" w="sm" len="sm"/>
          </a:ln>
        </p:spPr>
        <p:txBody>
          <a:bodyPr/>
          <a:lstStyle/>
          <a:p>
            <a:endParaRPr lang="en-US"/>
          </a:p>
        </p:txBody>
      </p:sp>
      <p:sp>
        <p:nvSpPr>
          <p:cNvPr id="10" name="AutoShape 10"/>
          <p:cNvSpPr/>
          <p:nvPr/>
        </p:nvSpPr>
        <p:spPr>
          <a:xfrm>
            <a:off x="8476890" y="6385907"/>
            <a:ext cx="9123259" cy="0"/>
          </a:xfrm>
          <a:prstGeom prst="line">
            <a:avLst/>
          </a:prstGeom>
          <a:ln w="19050" cap="flat">
            <a:solidFill>
              <a:srgbClr val="323232"/>
            </a:solidFill>
            <a:prstDash val="solid"/>
            <a:headEnd type="none" w="sm" len="sm"/>
            <a:tailEnd type="none" w="sm" len="sm"/>
          </a:ln>
        </p:spPr>
        <p:txBody>
          <a:bodyPr/>
          <a:lstStyle/>
          <a:p>
            <a:endParaRPr lang="en-US"/>
          </a:p>
        </p:txBody>
      </p:sp>
      <p:sp>
        <p:nvSpPr>
          <p:cNvPr id="11" name="AutoShape 11"/>
          <p:cNvSpPr/>
          <p:nvPr/>
        </p:nvSpPr>
        <p:spPr>
          <a:xfrm>
            <a:off x="8476890" y="7424407"/>
            <a:ext cx="9123259" cy="0"/>
          </a:xfrm>
          <a:prstGeom prst="line">
            <a:avLst/>
          </a:prstGeom>
          <a:ln w="19050" cap="flat">
            <a:solidFill>
              <a:srgbClr val="323232"/>
            </a:solidFill>
            <a:prstDash val="solid"/>
            <a:headEnd type="none" w="sm" len="sm"/>
            <a:tailEnd type="none" w="sm" len="sm"/>
          </a:ln>
        </p:spPr>
        <p:txBody>
          <a:bodyPr/>
          <a:lstStyle/>
          <a:p>
            <a:endParaRPr lang="en-US"/>
          </a:p>
        </p:txBody>
      </p:sp>
      <p:sp>
        <p:nvSpPr>
          <p:cNvPr id="12" name="AutoShape 12"/>
          <p:cNvSpPr/>
          <p:nvPr/>
        </p:nvSpPr>
        <p:spPr>
          <a:xfrm>
            <a:off x="9546511" y="3264498"/>
            <a:ext cx="0" cy="4024990"/>
          </a:xfrm>
          <a:prstGeom prst="line">
            <a:avLst/>
          </a:prstGeom>
          <a:ln w="19050" cap="flat">
            <a:solidFill>
              <a:srgbClr val="323232"/>
            </a:solidFill>
            <a:prstDash val="solid"/>
            <a:headEnd type="none" w="sm" len="sm"/>
            <a:tailEnd type="none" w="sm" len="sm"/>
          </a:ln>
        </p:spPr>
        <p:txBody>
          <a:bodyPr/>
          <a:lstStyle/>
          <a:p>
            <a:endParaRPr lang="en-US"/>
          </a:p>
        </p:txBody>
      </p:sp>
      <p:sp>
        <p:nvSpPr>
          <p:cNvPr id="13" name="AutoShape 13"/>
          <p:cNvSpPr/>
          <p:nvPr/>
        </p:nvSpPr>
        <p:spPr>
          <a:xfrm>
            <a:off x="11424573" y="3264498"/>
            <a:ext cx="0" cy="4024990"/>
          </a:xfrm>
          <a:prstGeom prst="line">
            <a:avLst/>
          </a:prstGeom>
          <a:ln w="19050" cap="flat">
            <a:solidFill>
              <a:srgbClr val="323232"/>
            </a:solidFill>
            <a:prstDash val="solid"/>
            <a:headEnd type="none" w="sm" len="sm"/>
            <a:tailEnd type="none" w="sm" len="sm"/>
          </a:ln>
        </p:spPr>
        <p:txBody>
          <a:bodyPr/>
          <a:lstStyle/>
          <a:p>
            <a:endParaRPr lang="en-US"/>
          </a:p>
        </p:txBody>
      </p:sp>
      <p:sp>
        <p:nvSpPr>
          <p:cNvPr id="14" name="TextBox 14"/>
          <p:cNvSpPr txBox="1"/>
          <p:nvPr/>
        </p:nvSpPr>
        <p:spPr>
          <a:xfrm>
            <a:off x="711704" y="1969126"/>
            <a:ext cx="6780232" cy="1123416"/>
          </a:xfrm>
          <a:prstGeom prst="rect">
            <a:avLst/>
          </a:prstGeom>
        </p:spPr>
        <p:txBody>
          <a:bodyPr lIns="0" tIns="0" rIns="0" bIns="0" rtlCol="0" anchor="t">
            <a:spAutoFit/>
          </a:bodyPr>
          <a:lstStyle/>
          <a:p>
            <a:pPr algn="l">
              <a:lnSpc>
                <a:spcPts val="8534"/>
              </a:lnSpc>
            </a:pPr>
            <a:r>
              <a:rPr lang="en-US" sz="8206">
                <a:solidFill>
                  <a:srgbClr val="323232"/>
                </a:solidFill>
                <a:latin typeface="Bricolage Grotesque Bold"/>
              </a:rPr>
              <a:t>2030-2031</a:t>
            </a:r>
          </a:p>
        </p:txBody>
      </p:sp>
      <p:sp>
        <p:nvSpPr>
          <p:cNvPr id="15" name="TextBox 15"/>
          <p:cNvSpPr txBox="1"/>
          <p:nvPr/>
        </p:nvSpPr>
        <p:spPr>
          <a:xfrm>
            <a:off x="711704" y="3381954"/>
            <a:ext cx="6361132" cy="878193"/>
          </a:xfrm>
          <a:prstGeom prst="rect">
            <a:avLst/>
          </a:prstGeom>
        </p:spPr>
        <p:txBody>
          <a:bodyPr lIns="0" tIns="0" rIns="0" bIns="0" rtlCol="0" anchor="t">
            <a:spAutoFit/>
          </a:bodyPr>
          <a:lstStyle/>
          <a:p>
            <a:pPr algn="l">
              <a:lnSpc>
                <a:spcPts val="3441"/>
              </a:lnSpc>
            </a:pPr>
            <a:r>
              <a:rPr lang="en-US" sz="2868">
                <a:solidFill>
                  <a:srgbClr val="323232"/>
                </a:solidFill>
                <a:latin typeface="Bricolage Grotesque"/>
              </a:rPr>
              <a:t>Quarterly Company Stock Price</a:t>
            </a:r>
          </a:p>
          <a:p>
            <a:pPr algn="l">
              <a:lnSpc>
                <a:spcPts val="3441"/>
              </a:lnSpc>
            </a:pPr>
            <a:r>
              <a:rPr lang="en-US" sz="2868">
                <a:solidFill>
                  <a:srgbClr val="323232"/>
                </a:solidFill>
                <a:latin typeface="Bricolage Grotesque"/>
              </a:rPr>
              <a:t>and Trading Volume</a:t>
            </a:r>
          </a:p>
        </p:txBody>
      </p:sp>
      <p:sp>
        <p:nvSpPr>
          <p:cNvPr id="16" name="TextBox 16"/>
          <p:cNvSpPr txBox="1"/>
          <p:nvPr/>
        </p:nvSpPr>
        <p:spPr>
          <a:xfrm>
            <a:off x="8476890" y="2650538"/>
            <a:ext cx="924044" cy="245694"/>
          </a:xfrm>
          <a:prstGeom prst="rect">
            <a:avLst/>
          </a:prstGeom>
        </p:spPr>
        <p:txBody>
          <a:bodyPr lIns="0" tIns="0" rIns="0" bIns="0" rtlCol="0" anchor="t">
            <a:spAutoFit/>
          </a:bodyPr>
          <a:lstStyle/>
          <a:p>
            <a:pPr algn="l">
              <a:lnSpc>
                <a:spcPts val="2111"/>
              </a:lnSpc>
              <a:spcBef>
                <a:spcPct val="0"/>
              </a:spcBef>
            </a:pPr>
            <a:r>
              <a:rPr lang="en-US" sz="1508">
                <a:solidFill>
                  <a:srgbClr val="323232"/>
                </a:solidFill>
                <a:latin typeface="Bricolage Grotesque Ultra-Bold"/>
              </a:rPr>
              <a:t>Period</a:t>
            </a:r>
          </a:p>
        </p:txBody>
      </p:sp>
      <p:sp>
        <p:nvSpPr>
          <p:cNvPr id="17" name="TextBox 17"/>
          <p:cNvSpPr txBox="1"/>
          <p:nvPr/>
        </p:nvSpPr>
        <p:spPr>
          <a:xfrm>
            <a:off x="9760037" y="1816726"/>
            <a:ext cx="1506006" cy="245694"/>
          </a:xfrm>
          <a:prstGeom prst="rect">
            <a:avLst/>
          </a:prstGeom>
        </p:spPr>
        <p:txBody>
          <a:bodyPr lIns="0" tIns="0" rIns="0" bIns="0" rtlCol="0" anchor="t">
            <a:spAutoFit/>
          </a:bodyPr>
          <a:lstStyle/>
          <a:p>
            <a:pPr algn="l">
              <a:lnSpc>
                <a:spcPts val="2111"/>
              </a:lnSpc>
              <a:spcBef>
                <a:spcPct val="0"/>
              </a:spcBef>
            </a:pPr>
            <a:r>
              <a:rPr lang="en-US" sz="1508">
                <a:solidFill>
                  <a:srgbClr val="323232"/>
                </a:solidFill>
                <a:latin typeface="Bricolage Grotesque Semi-Bold"/>
              </a:rPr>
              <a:t>Lowest Price</a:t>
            </a:r>
          </a:p>
        </p:txBody>
      </p:sp>
      <p:sp>
        <p:nvSpPr>
          <p:cNvPr id="18" name="TextBox 18"/>
          <p:cNvSpPr txBox="1"/>
          <p:nvPr/>
        </p:nvSpPr>
        <p:spPr>
          <a:xfrm>
            <a:off x="11625146" y="1816726"/>
            <a:ext cx="1506006" cy="245694"/>
          </a:xfrm>
          <a:prstGeom prst="rect">
            <a:avLst/>
          </a:prstGeom>
        </p:spPr>
        <p:txBody>
          <a:bodyPr lIns="0" tIns="0" rIns="0" bIns="0" rtlCol="0" anchor="t">
            <a:spAutoFit/>
          </a:bodyPr>
          <a:lstStyle/>
          <a:p>
            <a:pPr algn="l">
              <a:lnSpc>
                <a:spcPts val="2111"/>
              </a:lnSpc>
              <a:spcBef>
                <a:spcPct val="0"/>
              </a:spcBef>
            </a:pPr>
            <a:r>
              <a:rPr lang="en-US" sz="1508">
                <a:solidFill>
                  <a:srgbClr val="323232"/>
                </a:solidFill>
                <a:latin typeface="Bricolage Grotesque Semi-Bold"/>
              </a:rPr>
              <a:t>Highest Price</a:t>
            </a:r>
          </a:p>
        </p:txBody>
      </p:sp>
      <p:sp>
        <p:nvSpPr>
          <p:cNvPr id="19" name="TextBox 19"/>
          <p:cNvSpPr txBox="1"/>
          <p:nvPr/>
        </p:nvSpPr>
        <p:spPr>
          <a:xfrm>
            <a:off x="13490255" y="1816726"/>
            <a:ext cx="1506006" cy="245694"/>
          </a:xfrm>
          <a:prstGeom prst="rect">
            <a:avLst/>
          </a:prstGeom>
        </p:spPr>
        <p:txBody>
          <a:bodyPr lIns="0" tIns="0" rIns="0" bIns="0" rtlCol="0" anchor="t">
            <a:spAutoFit/>
          </a:bodyPr>
          <a:lstStyle/>
          <a:p>
            <a:pPr algn="l">
              <a:lnSpc>
                <a:spcPts val="2111"/>
              </a:lnSpc>
              <a:spcBef>
                <a:spcPct val="0"/>
              </a:spcBef>
            </a:pPr>
            <a:r>
              <a:rPr lang="en-US" sz="1508">
                <a:solidFill>
                  <a:srgbClr val="323232"/>
                </a:solidFill>
                <a:latin typeface="Bricolage Grotesque Semi-Bold"/>
              </a:rPr>
              <a:t>Closing Price</a:t>
            </a:r>
          </a:p>
        </p:txBody>
      </p:sp>
      <p:sp>
        <p:nvSpPr>
          <p:cNvPr id="20" name="TextBox 20"/>
          <p:cNvSpPr txBox="1"/>
          <p:nvPr/>
        </p:nvSpPr>
        <p:spPr>
          <a:xfrm>
            <a:off x="15355364" y="1816726"/>
            <a:ext cx="2532676" cy="501129"/>
          </a:xfrm>
          <a:prstGeom prst="rect">
            <a:avLst/>
          </a:prstGeom>
        </p:spPr>
        <p:txBody>
          <a:bodyPr lIns="0" tIns="0" rIns="0" bIns="0" rtlCol="0" anchor="t">
            <a:spAutoFit/>
          </a:bodyPr>
          <a:lstStyle/>
          <a:p>
            <a:pPr algn="l">
              <a:lnSpc>
                <a:spcPts val="2111"/>
              </a:lnSpc>
            </a:pPr>
            <a:r>
              <a:rPr lang="en-US" sz="1508">
                <a:solidFill>
                  <a:srgbClr val="323232"/>
                </a:solidFill>
                <a:latin typeface="Bricolage Grotesque Semi-Bold"/>
              </a:rPr>
              <a:t>Average Daily Trading</a:t>
            </a:r>
          </a:p>
          <a:p>
            <a:pPr algn="l">
              <a:lnSpc>
                <a:spcPts val="2111"/>
              </a:lnSpc>
              <a:spcBef>
                <a:spcPct val="0"/>
              </a:spcBef>
            </a:pPr>
            <a:r>
              <a:rPr lang="en-US" sz="1508">
                <a:solidFill>
                  <a:srgbClr val="323232"/>
                </a:solidFill>
                <a:latin typeface="Bricolage Grotesque Semi-Bold"/>
              </a:rPr>
              <a:t>Volume (shares)</a:t>
            </a:r>
          </a:p>
        </p:txBody>
      </p:sp>
      <p:sp>
        <p:nvSpPr>
          <p:cNvPr id="21" name="TextBox 21"/>
          <p:cNvSpPr txBox="1"/>
          <p:nvPr/>
        </p:nvSpPr>
        <p:spPr>
          <a:xfrm>
            <a:off x="9760037" y="2650538"/>
            <a:ext cx="586985" cy="245696"/>
          </a:xfrm>
          <a:prstGeom prst="rect">
            <a:avLst/>
          </a:prstGeom>
        </p:spPr>
        <p:txBody>
          <a:bodyPr lIns="0" tIns="0" rIns="0" bIns="0" rtlCol="0" anchor="t">
            <a:spAutoFit/>
          </a:bodyPr>
          <a:lstStyle/>
          <a:p>
            <a:pPr algn="l">
              <a:lnSpc>
                <a:spcPts val="2111"/>
              </a:lnSpc>
              <a:spcBef>
                <a:spcPct val="0"/>
              </a:spcBef>
            </a:pPr>
            <a:r>
              <a:rPr lang="en-US" sz="1508">
                <a:solidFill>
                  <a:srgbClr val="323232"/>
                </a:solidFill>
                <a:latin typeface="Bricolage Grotesque Ultra-Bold"/>
              </a:rPr>
              <a:t>2030</a:t>
            </a:r>
          </a:p>
        </p:txBody>
      </p:sp>
      <p:sp>
        <p:nvSpPr>
          <p:cNvPr id="22" name="TextBox 22"/>
          <p:cNvSpPr txBox="1"/>
          <p:nvPr/>
        </p:nvSpPr>
        <p:spPr>
          <a:xfrm>
            <a:off x="10615558" y="2650538"/>
            <a:ext cx="586985" cy="245696"/>
          </a:xfrm>
          <a:prstGeom prst="rect">
            <a:avLst/>
          </a:prstGeom>
        </p:spPr>
        <p:txBody>
          <a:bodyPr lIns="0" tIns="0" rIns="0" bIns="0" rtlCol="0" anchor="t">
            <a:spAutoFit/>
          </a:bodyPr>
          <a:lstStyle/>
          <a:p>
            <a:pPr algn="l">
              <a:lnSpc>
                <a:spcPts val="2111"/>
              </a:lnSpc>
              <a:spcBef>
                <a:spcPct val="0"/>
              </a:spcBef>
            </a:pPr>
            <a:r>
              <a:rPr lang="en-US" sz="1508">
                <a:solidFill>
                  <a:srgbClr val="323232"/>
                </a:solidFill>
                <a:latin typeface="Bricolage Grotesque Ultra-Bold"/>
              </a:rPr>
              <a:t>2031</a:t>
            </a:r>
          </a:p>
        </p:txBody>
      </p:sp>
      <p:sp>
        <p:nvSpPr>
          <p:cNvPr id="23" name="TextBox 23"/>
          <p:cNvSpPr txBox="1"/>
          <p:nvPr/>
        </p:nvSpPr>
        <p:spPr>
          <a:xfrm>
            <a:off x="11625146" y="2650538"/>
            <a:ext cx="586985" cy="245696"/>
          </a:xfrm>
          <a:prstGeom prst="rect">
            <a:avLst/>
          </a:prstGeom>
        </p:spPr>
        <p:txBody>
          <a:bodyPr lIns="0" tIns="0" rIns="0" bIns="0" rtlCol="0" anchor="t">
            <a:spAutoFit/>
          </a:bodyPr>
          <a:lstStyle/>
          <a:p>
            <a:pPr algn="l">
              <a:lnSpc>
                <a:spcPts val="2111"/>
              </a:lnSpc>
              <a:spcBef>
                <a:spcPct val="0"/>
              </a:spcBef>
            </a:pPr>
            <a:r>
              <a:rPr lang="en-US" sz="1508">
                <a:solidFill>
                  <a:srgbClr val="323232"/>
                </a:solidFill>
                <a:latin typeface="Bricolage Grotesque Ultra-Bold"/>
              </a:rPr>
              <a:t>2030</a:t>
            </a:r>
          </a:p>
        </p:txBody>
      </p:sp>
      <p:sp>
        <p:nvSpPr>
          <p:cNvPr id="24" name="TextBox 24"/>
          <p:cNvSpPr txBox="1"/>
          <p:nvPr/>
        </p:nvSpPr>
        <p:spPr>
          <a:xfrm>
            <a:off x="12480667" y="2650538"/>
            <a:ext cx="586985" cy="245696"/>
          </a:xfrm>
          <a:prstGeom prst="rect">
            <a:avLst/>
          </a:prstGeom>
        </p:spPr>
        <p:txBody>
          <a:bodyPr lIns="0" tIns="0" rIns="0" bIns="0" rtlCol="0" anchor="t">
            <a:spAutoFit/>
          </a:bodyPr>
          <a:lstStyle/>
          <a:p>
            <a:pPr algn="l">
              <a:lnSpc>
                <a:spcPts val="2111"/>
              </a:lnSpc>
              <a:spcBef>
                <a:spcPct val="0"/>
              </a:spcBef>
            </a:pPr>
            <a:r>
              <a:rPr lang="en-US" sz="1508">
                <a:solidFill>
                  <a:srgbClr val="323232"/>
                </a:solidFill>
                <a:latin typeface="Bricolage Grotesque Ultra-Bold"/>
              </a:rPr>
              <a:t>2031</a:t>
            </a:r>
          </a:p>
        </p:txBody>
      </p:sp>
      <p:sp>
        <p:nvSpPr>
          <p:cNvPr id="25" name="TextBox 25"/>
          <p:cNvSpPr txBox="1"/>
          <p:nvPr/>
        </p:nvSpPr>
        <p:spPr>
          <a:xfrm>
            <a:off x="13490255" y="2650538"/>
            <a:ext cx="586985" cy="245696"/>
          </a:xfrm>
          <a:prstGeom prst="rect">
            <a:avLst/>
          </a:prstGeom>
        </p:spPr>
        <p:txBody>
          <a:bodyPr lIns="0" tIns="0" rIns="0" bIns="0" rtlCol="0" anchor="t">
            <a:spAutoFit/>
          </a:bodyPr>
          <a:lstStyle/>
          <a:p>
            <a:pPr algn="l">
              <a:lnSpc>
                <a:spcPts val="2111"/>
              </a:lnSpc>
              <a:spcBef>
                <a:spcPct val="0"/>
              </a:spcBef>
            </a:pPr>
            <a:r>
              <a:rPr lang="en-US" sz="1508">
                <a:solidFill>
                  <a:srgbClr val="323232"/>
                </a:solidFill>
                <a:latin typeface="Bricolage Grotesque Ultra-Bold"/>
              </a:rPr>
              <a:t>2030</a:t>
            </a:r>
          </a:p>
        </p:txBody>
      </p:sp>
      <p:sp>
        <p:nvSpPr>
          <p:cNvPr id="26" name="TextBox 26"/>
          <p:cNvSpPr txBox="1"/>
          <p:nvPr/>
        </p:nvSpPr>
        <p:spPr>
          <a:xfrm>
            <a:off x="14345776" y="2650538"/>
            <a:ext cx="586985" cy="245696"/>
          </a:xfrm>
          <a:prstGeom prst="rect">
            <a:avLst/>
          </a:prstGeom>
        </p:spPr>
        <p:txBody>
          <a:bodyPr lIns="0" tIns="0" rIns="0" bIns="0" rtlCol="0" anchor="t">
            <a:spAutoFit/>
          </a:bodyPr>
          <a:lstStyle/>
          <a:p>
            <a:pPr algn="l">
              <a:lnSpc>
                <a:spcPts val="2111"/>
              </a:lnSpc>
              <a:spcBef>
                <a:spcPct val="0"/>
              </a:spcBef>
            </a:pPr>
            <a:r>
              <a:rPr lang="en-US" sz="1508">
                <a:solidFill>
                  <a:srgbClr val="323232"/>
                </a:solidFill>
                <a:latin typeface="Bricolage Grotesque Ultra-Bold"/>
              </a:rPr>
              <a:t>2031</a:t>
            </a:r>
          </a:p>
        </p:txBody>
      </p:sp>
      <p:sp>
        <p:nvSpPr>
          <p:cNvPr id="27" name="TextBox 27"/>
          <p:cNvSpPr txBox="1"/>
          <p:nvPr/>
        </p:nvSpPr>
        <p:spPr>
          <a:xfrm>
            <a:off x="15355364" y="2650538"/>
            <a:ext cx="586985" cy="245696"/>
          </a:xfrm>
          <a:prstGeom prst="rect">
            <a:avLst/>
          </a:prstGeom>
        </p:spPr>
        <p:txBody>
          <a:bodyPr lIns="0" tIns="0" rIns="0" bIns="0" rtlCol="0" anchor="t">
            <a:spAutoFit/>
          </a:bodyPr>
          <a:lstStyle/>
          <a:p>
            <a:pPr algn="l">
              <a:lnSpc>
                <a:spcPts val="2111"/>
              </a:lnSpc>
              <a:spcBef>
                <a:spcPct val="0"/>
              </a:spcBef>
            </a:pPr>
            <a:r>
              <a:rPr lang="en-US" sz="1508">
                <a:solidFill>
                  <a:srgbClr val="323232"/>
                </a:solidFill>
                <a:latin typeface="Bricolage Grotesque Ultra-Bold"/>
              </a:rPr>
              <a:t>2030</a:t>
            </a:r>
          </a:p>
        </p:txBody>
      </p:sp>
      <p:sp>
        <p:nvSpPr>
          <p:cNvPr id="28" name="TextBox 28"/>
          <p:cNvSpPr txBox="1"/>
          <p:nvPr/>
        </p:nvSpPr>
        <p:spPr>
          <a:xfrm>
            <a:off x="16210885" y="2650538"/>
            <a:ext cx="586985" cy="245696"/>
          </a:xfrm>
          <a:prstGeom prst="rect">
            <a:avLst/>
          </a:prstGeom>
        </p:spPr>
        <p:txBody>
          <a:bodyPr lIns="0" tIns="0" rIns="0" bIns="0" rtlCol="0" anchor="t">
            <a:spAutoFit/>
          </a:bodyPr>
          <a:lstStyle/>
          <a:p>
            <a:pPr algn="l">
              <a:lnSpc>
                <a:spcPts val="2111"/>
              </a:lnSpc>
              <a:spcBef>
                <a:spcPct val="0"/>
              </a:spcBef>
            </a:pPr>
            <a:r>
              <a:rPr lang="en-US" sz="1508">
                <a:solidFill>
                  <a:srgbClr val="323232"/>
                </a:solidFill>
                <a:latin typeface="Bricolage Grotesque Ultra-Bold"/>
              </a:rPr>
              <a:t>2031</a:t>
            </a:r>
          </a:p>
        </p:txBody>
      </p:sp>
      <p:sp>
        <p:nvSpPr>
          <p:cNvPr id="29" name="TextBox 29"/>
          <p:cNvSpPr txBox="1"/>
          <p:nvPr/>
        </p:nvSpPr>
        <p:spPr>
          <a:xfrm>
            <a:off x="9760037" y="3650924"/>
            <a:ext cx="586985" cy="245696"/>
          </a:xfrm>
          <a:prstGeom prst="rect">
            <a:avLst/>
          </a:prstGeom>
        </p:spPr>
        <p:txBody>
          <a:bodyPr lIns="0" tIns="0" rIns="0" bIns="0" rtlCol="0" anchor="t">
            <a:spAutoFit/>
          </a:bodyPr>
          <a:lstStyle/>
          <a:p>
            <a:pPr algn="l">
              <a:lnSpc>
                <a:spcPts val="2111"/>
              </a:lnSpc>
              <a:spcBef>
                <a:spcPct val="0"/>
              </a:spcBef>
            </a:pPr>
            <a:r>
              <a:rPr lang="en-US" sz="1508">
                <a:solidFill>
                  <a:srgbClr val="323232"/>
                </a:solidFill>
                <a:latin typeface="Bricolage Grotesque"/>
              </a:rPr>
              <a:t>2891</a:t>
            </a:r>
          </a:p>
        </p:txBody>
      </p:sp>
      <p:sp>
        <p:nvSpPr>
          <p:cNvPr id="30" name="TextBox 30"/>
          <p:cNvSpPr txBox="1"/>
          <p:nvPr/>
        </p:nvSpPr>
        <p:spPr>
          <a:xfrm>
            <a:off x="10615558" y="3650924"/>
            <a:ext cx="586985" cy="245696"/>
          </a:xfrm>
          <a:prstGeom prst="rect">
            <a:avLst/>
          </a:prstGeom>
        </p:spPr>
        <p:txBody>
          <a:bodyPr lIns="0" tIns="0" rIns="0" bIns="0" rtlCol="0" anchor="t">
            <a:spAutoFit/>
          </a:bodyPr>
          <a:lstStyle/>
          <a:p>
            <a:pPr algn="l">
              <a:lnSpc>
                <a:spcPts val="2111"/>
              </a:lnSpc>
              <a:spcBef>
                <a:spcPct val="0"/>
              </a:spcBef>
            </a:pPr>
            <a:r>
              <a:rPr lang="en-US" sz="1508">
                <a:solidFill>
                  <a:srgbClr val="323232"/>
                </a:solidFill>
                <a:latin typeface="Bricolage Grotesque"/>
              </a:rPr>
              <a:t>2894</a:t>
            </a:r>
          </a:p>
        </p:txBody>
      </p:sp>
      <p:sp>
        <p:nvSpPr>
          <p:cNvPr id="31" name="TextBox 31"/>
          <p:cNvSpPr txBox="1"/>
          <p:nvPr/>
        </p:nvSpPr>
        <p:spPr>
          <a:xfrm>
            <a:off x="11625146" y="3650924"/>
            <a:ext cx="586985" cy="245696"/>
          </a:xfrm>
          <a:prstGeom prst="rect">
            <a:avLst/>
          </a:prstGeom>
        </p:spPr>
        <p:txBody>
          <a:bodyPr lIns="0" tIns="0" rIns="0" bIns="0" rtlCol="0" anchor="t">
            <a:spAutoFit/>
          </a:bodyPr>
          <a:lstStyle/>
          <a:p>
            <a:pPr algn="l">
              <a:lnSpc>
                <a:spcPts val="2111"/>
              </a:lnSpc>
              <a:spcBef>
                <a:spcPct val="0"/>
              </a:spcBef>
            </a:pPr>
            <a:r>
              <a:rPr lang="en-US" sz="1508">
                <a:solidFill>
                  <a:srgbClr val="323232"/>
                </a:solidFill>
                <a:latin typeface="Bricolage Grotesque"/>
              </a:rPr>
              <a:t>3241</a:t>
            </a:r>
          </a:p>
        </p:txBody>
      </p:sp>
      <p:sp>
        <p:nvSpPr>
          <p:cNvPr id="32" name="TextBox 32"/>
          <p:cNvSpPr txBox="1"/>
          <p:nvPr/>
        </p:nvSpPr>
        <p:spPr>
          <a:xfrm>
            <a:off x="12480667" y="3650924"/>
            <a:ext cx="586985" cy="245696"/>
          </a:xfrm>
          <a:prstGeom prst="rect">
            <a:avLst/>
          </a:prstGeom>
        </p:spPr>
        <p:txBody>
          <a:bodyPr lIns="0" tIns="0" rIns="0" bIns="0" rtlCol="0" anchor="t">
            <a:spAutoFit/>
          </a:bodyPr>
          <a:lstStyle/>
          <a:p>
            <a:pPr algn="l">
              <a:lnSpc>
                <a:spcPts val="2111"/>
              </a:lnSpc>
              <a:spcBef>
                <a:spcPct val="0"/>
              </a:spcBef>
            </a:pPr>
            <a:r>
              <a:rPr lang="en-US" sz="1508">
                <a:solidFill>
                  <a:srgbClr val="323232"/>
                </a:solidFill>
                <a:latin typeface="Bricolage Grotesque"/>
              </a:rPr>
              <a:t>3198</a:t>
            </a:r>
          </a:p>
        </p:txBody>
      </p:sp>
      <p:sp>
        <p:nvSpPr>
          <p:cNvPr id="33" name="TextBox 33"/>
          <p:cNvSpPr txBox="1"/>
          <p:nvPr/>
        </p:nvSpPr>
        <p:spPr>
          <a:xfrm>
            <a:off x="13490255" y="3650924"/>
            <a:ext cx="586985" cy="245696"/>
          </a:xfrm>
          <a:prstGeom prst="rect">
            <a:avLst/>
          </a:prstGeom>
        </p:spPr>
        <p:txBody>
          <a:bodyPr lIns="0" tIns="0" rIns="0" bIns="0" rtlCol="0" anchor="t">
            <a:spAutoFit/>
          </a:bodyPr>
          <a:lstStyle/>
          <a:p>
            <a:pPr algn="l">
              <a:lnSpc>
                <a:spcPts val="2111"/>
              </a:lnSpc>
              <a:spcBef>
                <a:spcPct val="0"/>
              </a:spcBef>
            </a:pPr>
            <a:r>
              <a:rPr lang="en-US" sz="1508">
                <a:solidFill>
                  <a:srgbClr val="323232"/>
                </a:solidFill>
                <a:latin typeface="Bricolage Grotesque"/>
              </a:rPr>
              <a:t>2957</a:t>
            </a:r>
          </a:p>
        </p:txBody>
      </p:sp>
      <p:sp>
        <p:nvSpPr>
          <p:cNvPr id="34" name="TextBox 34"/>
          <p:cNvSpPr txBox="1"/>
          <p:nvPr/>
        </p:nvSpPr>
        <p:spPr>
          <a:xfrm>
            <a:off x="14345776" y="3650924"/>
            <a:ext cx="586985" cy="245696"/>
          </a:xfrm>
          <a:prstGeom prst="rect">
            <a:avLst/>
          </a:prstGeom>
        </p:spPr>
        <p:txBody>
          <a:bodyPr lIns="0" tIns="0" rIns="0" bIns="0" rtlCol="0" anchor="t">
            <a:spAutoFit/>
          </a:bodyPr>
          <a:lstStyle/>
          <a:p>
            <a:pPr algn="l">
              <a:lnSpc>
                <a:spcPts val="2111"/>
              </a:lnSpc>
              <a:spcBef>
                <a:spcPct val="0"/>
              </a:spcBef>
            </a:pPr>
            <a:r>
              <a:rPr lang="en-US" sz="1508">
                <a:solidFill>
                  <a:srgbClr val="323232"/>
                </a:solidFill>
                <a:latin typeface="Bricolage Grotesque"/>
              </a:rPr>
              <a:t>2881</a:t>
            </a:r>
          </a:p>
        </p:txBody>
      </p:sp>
      <p:sp>
        <p:nvSpPr>
          <p:cNvPr id="35" name="TextBox 35"/>
          <p:cNvSpPr txBox="1"/>
          <p:nvPr/>
        </p:nvSpPr>
        <p:spPr>
          <a:xfrm>
            <a:off x="15355364" y="3650924"/>
            <a:ext cx="586985" cy="245696"/>
          </a:xfrm>
          <a:prstGeom prst="rect">
            <a:avLst/>
          </a:prstGeom>
        </p:spPr>
        <p:txBody>
          <a:bodyPr lIns="0" tIns="0" rIns="0" bIns="0" rtlCol="0" anchor="t">
            <a:spAutoFit/>
          </a:bodyPr>
          <a:lstStyle/>
          <a:p>
            <a:pPr algn="l">
              <a:lnSpc>
                <a:spcPts val="2111"/>
              </a:lnSpc>
              <a:spcBef>
                <a:spcPct val="0"/>
              </a:spcBef>
            </a:pPr>
            <a:r>
              <a:rPr lang="en-US" sz="1508">
                <a:solidFill>
                  <a:srgbClr val="323232"/>
                </a:solidFill>
                <a:latin typeface="Bricolage Grotesque"/>
              </a:rPr>
              <a:t>19.65</a:t>
            </a:r>
          </a:p>
        </p:txBody>
      </p:sp>
      <p:sp>
        <p:nvSpPr>
          <p:cNvPr id="36" name="TextBox 36"/>
          <p:cNvSpPr txBox="1"/>
          <p:nvPr/>
        </p:nvSpPr>
        <p:spPr>
          <a:xfrm>
            <a:off x="16210885" y="3650924"/>
            <a:ext cx="586985" cy="245696"/>
          </a:xfrm>
          <a:prstGeom prst="rect">
            <a:avLst/>
          </a:prstGeom>
        </p:spPr>
        <p:txBody>
          <a:bodyPr lIns="0" tIns="0" rIns="0" bIns="0" rtlCol="0" anchor="t">
            <a:spAutoFit/>
          </a:bodyPr>
          <a:lstStyle/>
          <a:p>
            <a:pPr algn="l">
              <a:lnSpc>
                <a:spcPts val="2111"/>
              </a:lnSpc>
              <a:spcBef>
                <a:spcPct val="0"/>
              </a:spcBef>
            </a:pPr>
            <a:r>
              <a:rPr lang="en-US" sz="1508">
                <a:solidFill>
                  <a:srgbClr val="323232"/>
                </a:solidFill>
                <a:latin typeface="Bricolage Grotesque"/>
              </a:rPr>
              <a:t>19.11</a:t>
            </a:r>
          </a:p>
        </p:txBody>
      </p:sp>
      <p:sp>
        <p:nvSpPr>
          <p:cNvPr id="37" name="TextBox 37"/>
          <p:cNvSpPr txBox="1"/>
          <p:nvPr/>
        </p:nvSpPr>
        <p:spPr>
          <a:xfrm>
            <a:off x="9760037" y="4689425"/>
            <a:ext cx="586985" cy="245696"/>
          </a:xfrm>
          <a:prstGeom prst="rect">
            <a:avLst/>
          </a:prstGeom>
        </p:spPr>
        <p:txBody>
          <a:bodyPr lIns="0" tIns="0" rIns="0" bIns="0" rtlCol="0" anchor="t">
            <a:spAutoFit/>
          </a:bodyPr>
          <a:lstStyle/>
          <a:p>
            <a:pPr algn="l">
              <a:lnSpc>
                <a:spcPts val="2111"/>
              </a:lnSpc>
              <a:spcBef>
                <a:spcPct val="0"/>
              </a:spcBef>
            </a:pPr>
            <a:r>
              <a:rPr lang="en-US" sz="1508">
                <a:solidFill>
                  <a:srgbClr val="323232"/>
                </a:solidFill>
                <a:latin typeface="Bricolage Grotesque"/>
              </a:rPr>
              <a:t>2.765</a:t>
            </a:r>
          </a:p>
        </p:txBody>
      </p:sp>
      <p:sp>
        <p:nvSpPr>
          <p:cNvPr id="38" name="TextBox 38"/>
          <p:cNvSpPr txBox="1"/>
          <p:nvPr/>
        </p:nvSpPr>
        <p:spPr>
          <a:xfrm>
            <a:off x="10615558" y="4689425"/>
            <a:ext cx="586985" cy="245696"/>
          </a:xfrm>
          <a:prstGeom prst="rect">
            <a:avLst/>
          </a:prstGeom>
        </p:spPr>
        <p:txBody>
          <a:bodyPr lIns="0" tIns="0" rIns="0" bIns="0" rtlCol="0" anchor="t">
            <a:spAutoFit/>
          </a:bodyPr>
          <a:lstStyle/>
          <a:p>
            <a:pPr algn="l">
              <a:lnSpc>
                <a:spcPts val="2111"/>
              </a:lnSpc>
              <a:spcBef>
                <a:spcPct val="0"/>
              </a:spcBef>
            </a:pPr>
            <a:r>
              <a:rPr lang="en-US" sz="1508">
                <a:solidFill>
                  <a:srgbClr val="323232"/>
                </a:solidFill>
                <a:latin typeface="Bricolage Grotesque"/>
              </a:rPr>
              <a:t>2414</a:t>
            </a:r>
          </a:p>
        </p:txBody>
      </p:sp>
      <p:sp>
        <p:nvSpPr>
          <p:cNvPr id="39" name="TextBox 39"/>
          <p:cNvSpPr txBox="1"/>
          <p:nvPr/>
        </p:nvSpPr>
        <p:spPr>
          <a:xfrm>
            <a:off x="11625146" y="4689425"/>
            <a:ext cx="586985" cy="245696"/>
          </a:xfrm>
          <a:prstGeom prst="rect">
            <a:avLst/>
          </a:prstGeom>
        </p:spPr>
        <p:txBody>
          <a:bodyPr lIns="0" tIns="0" rIns="0" bIns="0" rtlCol="0" anchor="t">
            <a:spAutoFit/>
          </a:bodyPr>
          <a:lstStyle/>
          <a:p>
            <a:pPr algn="l">
              <a:lnSpc>
                <a:spcPts val="2111"/>
              </a:lnSpc>
              <a:spcBef>
                <a:spcPct val="0"/>
              </a:spcBef>
            </a:pPr>
            <a:r>
              <a:rPr lang="en-US" sz="1508">
                <a:solidFill>
                  <a:srgbClr val="323232"/>
                </a:solidFill>
                <a:latin typeface="Bricolage Grotesque"/>
              </a:rPr>
              <a:t>3118</a:t>
            </a:r>
          </a:p>
        </p:txBody>
      </p:sp>
      <p:sp>
        <p:nvSpPr>
          <p:cNvPr id="40" name="TextBox 40"/>
          <p:cNvSpPr txBox="1"/>
          <p:nvPr/>
        </p:nvSpPr>
        <p:spPr>
          <a:xfrm>
            <a:off x="12480667" y="4689425"/>
            <a:ext cx="586985" cy="245696"/>
          </a:xfrm>
          <a:prstGeom prst="rect">
            <a:avLst/>
          </a:prstGeom>
        </p:spPr>
        <p:txBody>
          <a:bodyPr lIns="0" tIns="0" rIns="0" bIns="0" rtlCol="0" anchor="t">
            <a:spAutoFit/>
          </a:bodyPr>
          <a:lstStyle/>
          <a:p>
            <a:pPr algn="l">
              <a:lnSpc>
                <a:spcPts val="2111"/>
              </a:lnSpc>
              <a:spcBef>
                <a:spcPct val="0"/>
              </a:spcBef>
            </a:pPr>
            <a:r>
              <a:rPr lang="en-US" sz="1508">
                <a:solidFill>
                  <a:srgbClr val="323232"/>
                </a:solidFill>
                <a:latin typeface="Bricolage Grotesque"/>
              </a:rPr>
              <a:t>3281</a:t>
            </a:r>
          </a:p>
        </p:txBody>
      </p:sp>
      <p:sp>
        <p:nvSpPr>
          <p:cNvPr id="41" name="TextBox 41"/>
          <p:cNvSpPr txBox="1"/>
          <p:nvPr/>
        </p:nvSpPr>
        <p:spPr>
          <a:xfrm>
            <a:off x="13490255" y="4689425"/>
            <a:ext cx="586985" cy="245696"/>
          </a:xfrm>
          <a:prstGeom prst="rect">
            <a:avLst/>
          </a:prstGeom>
        </p:spPr>
        <p:txBody>
          <a:bodyPr lIns="0" tIns="0" rIns="0" bIns="0" rtlCol="0" anchor="t">
            <a:spAutoFit/>
          </a:bodyPr>
          <a:lstStyle/>
          <a:p>
            <a:pPr algn="l">
              <a:lnSpc>
                <a:spcPts val="2111"/>
              </a:lnSpc>
              <a:spcBef>
                <a:spcPct val="0"/>
              </a:spcBef>
            </a:pPr>
            <a:r>
              <a:rPr lang="en-US" sz="1508">
                <a:solidFill>
                  <a:srgbClr val="323232"/>
                </a:solidFill>
                <a:latin typeface="Bricolage Grotesque"/>
              </a:rPr>
              <a:t>2150</a:t>
            </a:r>
          </a:p>
        </p:txBody>
      </p:sp>
      <p:sp>
        <p:nvSpPr>
          <p:cNvPr id="42" name="TextBox 42"/>
          <p:cNvSpPr txBox="1"/>
          <p:nvPr/>
        </p:nvSpPr>
        <p:spPr>
          <a:xfrm>
            <a:off x="14345776" y="4689425"/>
            <a:ext cx="586985" cy="245696"/>
          </a:xfrm>
          <a:prstGeom prst="rect">
            <a:avLst/>
          </a:prstGeom>
        </p:spPr>
        <p:txBody>
          <a:bodyPr lIns="0" tIns="0" rIns="0" bIns="0" rtlCol="0" anchor="t">
            <a:spAutoFit/>
          </a:bodyPr>
          <a:lstStyle/>
          <a:p>
            <a:pPr algn="l">
              <a:lnSpc>
                <a:spcPts val="2111"/>
              </a:lnSpc>
              <a:spcBef>
                <a:spcPct val="0"/>
              </a:spcBef>
            </a:pPr>
            <a:r>
              <a:rPr lang="en-US" sz="1508">
                <a:solidFill>
                  <a:srgbClr val="323232"/>
                </a:solidFill>
                <a:latin typeface="Bricolage Grotesque"/>
              </a:rPr>
              <a:t>2413</a:t>
            </a:r>
          </a:p>
        </p:txBody>
      </p:sp>
      <p:sp>
        <p:nvSpPr>
          <p:cNvPr id="43" name="TextBox 43"/>
          <p:cNvSpPr txBox="1"/>
          <p:nvPr/>
        </p:nvSpPr>
        <p:spPr>
          <a:xfrm>
            <a:off x="15355364" y="4689425"/>
            <a:ext cx="586985" cy="245696"/>
          </a:xfrm>
          <a:prstGeom prst="rect">
            <a:avLst/>
          </a:prstGeom>
        </p:spPr>
        <p:txBody>
          <a:bodyPr lIns="0" tIns="0" rIns="0" bIns="0" rtlCol="0" anchor="t">
            <a:spAutoFit/>
          </a:bodyPr>
          <a:lstStyle/>
          <a:p>
            <a:pPr algn="l">
              <a:lnSpc>
                <a:spcPts val="2111"/>
              </a:lnSpc>
              <a:spcBef>
                <a:spcPct val="0"/>
              </a:spcBef>
            </a:pPr>
            <a:r>
              <a:rPr lang="en-US" sz="1508">
                <a:solidFill>
                  <a:srgbClr val="323232"/>
                </a:solidFill>
                <a:latin typeface="Bricolage Grotesque"/>
              </a:rPr>
              <a:t>18.10</a:t>
            </a:r>
          </a:p>
        </p:txBody>
      </p:sp>
      <p:sp>
        <p:nvSpPr>
          <p:cNvPr id="44" name="TextBox 44"/>
          <p:cNvSpPr txBox="1"/>
          <p:nvPr/>
        </p:nvSpPr>
        <p:spPr>
          <a:xfrm>
            <a:off x="16210885" y="4689425"/>
            <a:ext cx="586985" cy="245696"/>
          </a:xfrm>
          <a:prstGeom prst="rect">
            <a:avLst/>
          </a:prstGeom>
        </p:spPr>
        <p:txBody>
          <a:bodyPr lIns="0" tIns="0" rIns="0" bIns="0" rtlCol="0" anchor="t">
            <a:spAutoFit/>
          </a:bodyPr>
          <a:lstStyle/>
          <a:p>
            <a:pPr algn="l">
              <a:lnSpc>
                <a:spcPts val="2111"/>
              </a:lnSpc>
              <a:spcBef>
                <a:spcPct val="0"/>
              </a:spcBef>
            </a:pPr>
            <a:r>
              <a:rPr lang="en-US" sz="1508">
                <a:solidFill>
                  <a:srgbClr val="323232"/>
                </a:solidFill>
                <a:latin typeface="Bricolage Grotesque"/>
              </a:rPr>
              <a:t>18.40</a:t>
            </a:r>
          </a:p>
        </p:txBody>
      </p:sp>
      <p:sp>
        <p:nvSpPr>
          <p:cNvPr id="45" name="TextBox 45"/>
          <p:cNvSpPr txBox="1"/>
          <p:nvPr/>
        </p:nvSpPr>
        <p:spPr>
          <a:xfrm>
            <a:off x="9760037" y="5727925"/>
            <a:ext cx="586985" cy="245696"/>
          </a:xfrm>
          <a:prstGeom prst="rect">
            <a:avLst/>
          </a:prstGeom>
        </p:spPr>
        <p:txBody>
          <a:bodyPr lIns="0" tIns="0" rIns="0" bIns="0" rtlCol="0" anchor="t">
            <a:spAutoFit/>
          </a:bodyPr>
          <a:lstStyle/>
          <a:p>
            <a:pPr algn="l">
              <a:lnSpc>
                <a:spcPts val="2111"/>
              </a:lnSpc>
              <a:spcBef>
                <a:spcPct val="0"/>
              </a:spcBef>
            </a:pPr>
            <a:r>
              <a:rPr lang="en-US" sz="1508">
                <a:solidFill>
                  <a:srgbClr val="323232"/>
                </a:solidFill>
                <a:latin typeface="Bricolage Grotesque"/>
              </a:rPr>
              <a:t>2891</a:t>
            </a:r>
          </a:p>
        </p:txBody>
      </p:sp>
      <p:sp>
        <p:nvSpPr>
          <p:cNvPr id="46" name="TextBox 46"/>
          <p:cNvSpPr txBox="1"/>
          <p:nvPr/>
        </p:nvSpPr>
        <p:spPr>
          <a:xfrm>
            <a:off x="10615558" y="5727925"/>
            <a:ext cx="586985" cy="245696"/>
          </a:xfrm>
          <a:prstGeom prst="rect">
            <a:avLst/>
          </a:prstGeom>
        </p:spPr>
        <p:txBody>
          <a:bodyPr lIns="0" tIns="0" rIns="0" bIns="0" rtlCol="0" anchor="t">
            <a:spAutoFit/>
          </a:bodyPr>
          <a:lstStyle/>
          <a:p>
            <a:pPr algn="l">
              <a:lnSpc>
                <a:spcPts val="2111"/>
              </a:lnSpc>
              <a:spcBef>
                <a:spcPct val="0"/>
              </a:spcBef>
            </a:pPr>
            <a:r>
              <a:rPr lang="en-US" sz="1508">
                <a:solidFill>
                  <a:srgbClr val="323232"/>
                </a:solidFill>
                <a:latin typeface="Bricolage Grotesque"/>
              </a:rPr>
              <a:t>2894</a:t>
            </a:r>
          </a:p>
        </p:txBody>
      </p:sp>
      <p:sp>
        <p:nvSpPr>
          <p:cNvPr id="47" name="TextBox 47"/>
          <p:cNvSpPr txBox="1"/>
          <p:nvPr/>
        </p:nvSpPr>
        <p:spPr>
          <a:xfrm>
            <a:off x="11625146" y="5727925"/>
            <a:ext cx="586985" cy="245696"/>
          </a:xfrm>
          <a:prstGeom prst="rect">
            <a:avLst/>
          </a:prstGeom>
        </p:spPr>
        <p:txBody>
          <a:bodyPr lIns="0" tIns="0" rIns="0" bIns="0" rtlCol="0" anchor="t">
            <a:spAutoFit/>
          </a:bodyPr>
          <a:lstStyle/>
          <a:p>
            <a:pPr algn="l">
              <a:lnSpc>
                <a:spcPts val="2111"/>
              </a:lnSpc>
              <a:spcBef>
                <a:spcPct val="0"/>
              </a:spcBef>
            </a:pPr>
            <a:r>
              <a:rPr lang="en-US" sz="1508">
                <a:solidFill>
                  <a:srgbClr val="323232"/>
                </a:solidFill>
                <a:latin typeface="Bricolage Grotesque"/>
              </a:rPr>
              <a:t>3241</a:t>
            </a:r>
          </a:p>
        </p:txBody>
      </p:sp>
      <p:sp>
        <p:nvSpPr>
          <p:cNvPr id="48" name="TextBox 48"/>
          <p:cNvSpPr txBox="1"/>
          <p:nvPr/>
        </p:nvSpPr>
        <p:spPr>
          <a:xfrm>
            <a:off x="12480667" y="5727925"/>
            <a:ext cx="586985" cy="245696"/>
          </a:xfrm>
          <a:prstGeom prst="rect">
            <a:avLst/>
          </a:prstGeom>
        </p:spPr>
        <p:txBody>
          <a:bodyPr lIns="0" tIns="0" rIns="0" bIns="0" rtlCol="0" anchor="t">
            <a:spAutoFit/>
          </a:bodyPr>
          <a:lstStyle/>
          <a:p>
            <a:pPr algn="l">
              <a:lnSpc>
                <a:spcPts val="2111"/>
              </a:lnSpc>
              <a:spcBef>
                <a:spcPct val="0"/>
              </a:spcBef>
            </a:pPr>
            <a:r>
              <a:rPr lang="en-US" sz="1508">
                <a:solidFill>
                  <a:srgbClr val="323232"/>
                </a:solidFill>
                <a:latin typeface="Bricolage Grotesque"/>
              </a:rPr>
              <a:t>3198</a:t>
            </a:r>
          </a:p>
        </p:txBody>
      </p:sp>
      <p:sp>
        <p:nvSpPr>
          <p:cNvPr id="49" name="TextBox 49"/>
          <p:cNvSpPr txBox="1"/>
          <p:nvPr/>
        </p:nvSpPr>
        <p:spPr>
          <a:xfrm>
            <a:off x="13490255" y="5727925"/>
            <a:ext cx="586985" cy="245696"/>
          </a:xfrm>
          <a:prstGeom prst="rect">
            <a:avLst/>
          </a:prstGeom>
        </p:spPr>
        <p:txBody>
          <a:bodyPr lIns="0" tIns="0" rIns="0" bIns="0" rtlCol="0" anchor="t">
            <a:spAutoFit/>
          </a:bodyPr>
          <a:lstStyle/>
          <a:p>
            <a:pPr algn="l">
              <a:lnSpc>
                <a:spcPts val="2111"/>
              </a:lnSpc>
              <a:spcBef>
                <a:spcPct val="0"/>
              </a:spcBef>
            </a:pPr>
            <a:r>
              <a:rPr lang="en-US" sz="1508">
                <a:solidFill>
                  <a:srgbClr val="323232"/>
                </a:solidFill>
                <a:latin typeface="Bricolage Grotesque"/>
              </a:rPr>
              <a:t>2957</a:t>
            </a:r>
          </a:p>
        </p:txBody>
      </p:sp>
      <p:sp>
        <p:nvSpPr>
          <p:cNvPr id="50" name="TextBox 50"/>
          <p:cNvSpPr txBox="1"/>
          <p:nvPr/>
        </p:nvSpPr>
        <p:spPr>
          <a:xfrm>
            <a:off x="14345776" y="5727925"/>
            <a:ext cx="586985" cy="245696"/>
          </a:xfrm>
          <a:prstGeom prst="rect">
            <a:avLst/>
          </a:prstGeom>
        </p:spPr>
        <p:txBody>
          <a:bodyPr lIns="0" tIns="0" rIns="0" bIns="0" rtlCol="0" anchor="t">
            <a:spAutoFit/>
          </a:bodyPr>
          <a:lstStyle/>
          <a:p>
            <a:pPr algn="l">
              <a:lnSpc>
                <a:spcPts val="2111"/>
              </a:lnSpc>
              <a:spcBef>
                <a:spcPct val="0"/>
              </a:spcBef>
            </a:pPr>
            <a:r>
              <a:rPr lang="en-US" sz="1508">
                <a:solidFill>
                  <a:srgbClr val="323232"/>
                </a:solidFill>
                <a:latin typeface="Bricolage Grotesque"/>
              </a:rPr>
              <a:t>2881</a:t>
            </a:r>
          </a:p>
        </p:txBody>
      </p:sp>
      <p:sp>
        <p:nvSpPr>
          <p:cNvPr id="51" name="TextBox 51"/>
          <p:cNvSpPr txBox="1"/>
          <p:nvPr/>
        </p:nvSpPr>
        <p:spPr>
          <a:xfrm>
            <a:off x="15355364" y="5727925"/>
            <a:ext cx="586985" cy="245696"/>
          </a:xfrm>
          <a:prstGeom prst="rect">
            <a:avLst/>
          </a:prstGeom>
        </p:spPr>
        <p:txBody>
          <a:bodyPr lIns="0" tIns="0" rIns="0" bIns="0" rtlCol="0" anchor="t">
            <a:spAutoFit/>
          </a:bodyPr>
          <a:lstStyle/>
          <a:p>
            <a:pPr algn="l">
              <a:lnSpc>
                <a:spcPts val="2111"/>
              </a:lnSpc>
              <a:spcBef>
                <a:spcPct val="0"/>
              </a:spcBef>
            </a:pPr>
            <a:r>
              <a:rPr lang="en-US" sz="1508">
                <a:solidFill>
                  <a:srgbClr val="323232"/>
                </a:solidFill>
                <a:latin typeface="Bricolage Grotesque"/>
              </a:rPr>
              <a:t>19.65</a:t>
            </a:r>
          </a:p>
        </p:txBody>
      </p:sp>
      <p:sp>
        <p:nvSpPr>
          <p:cNvPr id="52" name="TextBox 52"/>
          <p:cNvSpPr txBox="1"/>
          <p:nvPr/>
        </p:nvSpPr>
        <p:spPr>
          <a:xfrm>
            <a:off x="16210885" y="5727925"/>
            <a:ext cx="586985" cy="245696"/>
          </a:xfrm>
          <a:prstGeom prst="rect">
            <a:avLst/>
          </a:prstGeom>
        </p:spPr>
        <p:txBody>
          <a:bodyPr lIns="0" tIns="0" rIns="0" bIns="0" rtlCol="0" anchor="t">
            <a:spAutoFit/>
          </a:bodyPr>
          <a:lstStyle/>
          <a:p>
            <a:pPr algn="l">
              <a:lnSpc>
                <a:spcPts val="2111"/>
              </a:lnSpc>
              <a:spcBef>
                <a:spcPct val="0"/>
              </a:spcBef>
            </a:pPr>
            <a:r>
              <a:rPr lang="en-US" sz="1508">
                <a:solidFill>
                  <a:srgbClr val="323232"/>
                </a:solidFill>
                <a:latin typeface="Bricolage Grotesque"/>
              </a:rPr>
              <a:t>19.10</a:t>
            </a:r>
          </a:p>
        </p:txBody>
      </p:sp>
      <p:sp>
        <p:nvSpPr>
          <p:cNvPr id="53" name="TextBox 53"/>
          <p:cNvSpPr txBox="1"/>
          <p:nvPr/>
        </p:nvSpPr>
        <p:spPr>
          <a:xfrm>
            <a:off x="9760037" y="6766425"/>
            <a:ext cx="586985" cy="245696"/>
          </a:xfrm>
          <a:prstGeom prst="rect">
            <a:avLst/>
          </a:prstGeom>
        </p:spPr>
        <p:txBody>
          <a:bodyPr lIns="0" tIns="0" rIns="0" bIns="0" rtlCol="0" anchor="t">
            <a:spAutoFit/>
          </a:bodyPr>
          <a:lstStyle/>
          <a:p>
            <a:pPr algn="l">
              <a:lnSpc>
                <a:spcPts val="2111"/>
              </a:lnSpc>
              <a:spcBef>
                <a:spcPct val="0"/>
              </a:spcBef>
            </a:pPr>
            <a:r>
              <a:rPr lang="en-US" sz="1508">
                <a:solidFill>
                  <a:srgbClr val="323232"/>
                </a:solidFill>
                <a:latin typeface="Bricolage Grotesque"/>
              </a:rPr>
              <a:t>2.765</a:t>
            </a:r>
          </a:p>
        </p:txBody>
      </p:sp>
      <p:sp>
        <p:nvSpPr>
          <p:cNvPr id="54" name="TextBox 54"/>
          <p:cNvSpPr txBox="1"/>
          <p:nvPr/>
        </p:nvSpPr>
        <p:spPr>
          <a:xfrm>
            <a:off x="10615558" y="6766425"/>
            <a:ext cx="586985" cy="245696"/>
          </a:xfrm>
          <a:prstGeom prst="rect">
            <a:avLst/>
          </a:prstGeom>
        </p:spPr>
        <p:txBody>
          <a:bodyPr lIns="0" tIns="0" rIns="0" bIns="0" rtlCol="0" anchor="t">
            <a:spAutoFit/>
          </a:bodyPr>
          <a:lstStyle/>
          <a:p>
            <a:pPr algn="l">
              <a:lnSpc>
                <a:spcPts val="2111"/>
              </a:lnSpc>
              <a:spcBef>
                <a:spcPct val="0"/>
              </a:spcBef>
            </a:pPr>
            <a:r>
              <a:rPr lang="en-US" sz="1508">
                <a:solidFill>
                  <a:srgbClr val="323232"/>
                </a:solidFill>
                <a:latin typeface="Bricolage Grotesque"/>
              </a:rPr>
              <a:t>2414</a:t>
            </a:r>
          </a:p>
        </p:txBody>
      </p:sp>
      <p:sp>
        <p:nvSpPr>
          <p:cNvPr id="55" name="TextBox 55"/>
          <p:cNvSpPr txBox="1"/>
          <p:nvPr/>
        </p:nvSpPr>
        <p:spPr>
          <a:xfrm>
            <a:off x="11625146" y="6766425"/>
            <a:ext cx="586985" cy="245696"/>
          </a:xfrm>
          <a:prstGeom prst="rect">
            <a:avLst/>
          </a:prstGeom>
        </p:spPr>
        <p:txBody>
          <a:bodyPr lIns="0" tIns="0" rIns="0" bIns="0" rtlCol="0" anchor="t">
            <a:spAutoFit/>
          </a:bodyPr>
          <a:lstStyle/>
          <a:p>
            <a:pPr algn="l">
              <a:lnSpc>
                <a:spcPts val="2111"/>
              </a:lnSpc>
              <a:spcBef>
                <a:spcPct val="0"/>
              </a:spcBef>
            </a:pPr>
            <a:r>
              <a:rPr lang="en-US" sz="1508">
                <a:solidFill>
                  <a:srgbClr val="323232"/>
                </a:solidFill>
                <a:latin typeface="Bricolage Grotesque"/>
              </a:rPr>
              <a:t>3118</a:t>
            </a:r>
          </a:p>
        </p:txBody>
      </p:sp>
      <p:sp>
        <p:nvSpPr>
          <p:cNvPr id="56" name="TextBox 56"/>
          <p:cNvSpPr txBox="1"/>
          <p:nvPr/>
        </p:nvSpPr>
        <p:spPr>
          <a:xfrm>
            <a:off x="12480667" y="6766425"/>
            <a:ext cx="586985" cy="245696"/>
          </a:xfrm>
          <a:prstGeom prst="rect">
            <a:avLst/>
          </a:prstGeom>
        </p:spPr>
        <p:txBody>
          <a:bodyPr lIns="0" tIns="0" rIns="0" bIns="0" rtlCol="0" anchor="t">
            <a:spAutoFit/>
          </a:bodyPr>
          <a:lstStyle/>
          <a:p>
            <a:pPr algn="l">
              <a:lnSpc>
                <a:spcPts val="2111"/>
              </a:lnSpc>
              <a:spcBef>
                <a:spcPct val="0"/>
              </a:spcBef>
            </a:pPr>
            <a:r>
              <a:rPr lang="en-US" sz="1508">
                <a:solidFill>
                  <a:srgbClr val="323232"/>
                </a:solidFill>
                <a:latin typeface="Bricolage Grotesque"/>
              </a:rPr>
              <a:t>3281</a:t>
            </a:r>
          </a:p>
        </p:txBody>
      </p:sp>
      <p:sp>
        <p:nvSpPr>
          <p:cNvPr id="57" name="TextBox 57"/>
          <p:cNvSpPr txBox="1"/>
          <p:nvPr/>
        </p:nvSpPr>
        <p:spPr>
          <a:xfrm>
            <a:off x="13490255" y="6766425"/>
            <a:ext cx="586985" cy="245696"/>
          </a:xfrm>
          <a:prstGeom prst="rect">
            <a:avLst/>
          </a:prstGeom>
        </p:spPr>
        <p:txBody>
          <a:bodyPr lIns="0" tIns="0" rIns="0" bIns="0" rtlCol="0" anchor="t">
            <a:spAutoFit/>
          </a:bodyPr>
          <a:lstStyle/>
          <a:p>
            <a:pPr algn="l">
              <a:lnSpc>
                <a:spcPts val="2111"/>
              </a:lnSpc>
              <a:spcBef>
                <a:spcPct val="0"/>
              </a:spcBef>
            </a:pPr>
            <a:r>
              <a:rPr lang="en-US" sz="1508">
                <a:solidFill>
                  <a:srgbClr val="323232"/>
                </a:solidFill>
                <a:latin typeface="Bricolage Grotesque"/>
              </a:rPr>
              <a:t>2150</a:t>
            </a:r>
          </a:p>
        </p:txBody>
      </p:sp>
      <p:sp>
        <p:nvSpPr>
          <p:cNvPr id="58" name="TextBox 58"/>
          <p:cNvSpPr txBox="1"/>
          <p:nvPr/>
        </p:nvSpPr>
        <p:spPr>
          <a:xfrm>
            <a:off x="14345776" y="6766425"/>
            <a:ext cx="586985" cy="245696"/>
          </a:xfrm>
          <a:prstGeom prst="rect">
            <a:avLst/>
          </a:prstGeom>
        </p:spPr>
        <p:txBody>
          <a:bodyPr lIns="0" tIns="0" rIns="0" bIns="0" rtlCol="0" anchor="t">
            <a:spAutoFit/>
          </a:bodyPr>
          <a:lstStyle/>
          <a:p>
            <a:pPr algn="l">
              <a:lnSpc>
                <a:spcPts val="2111"/>
              </a:lnSpc>
              <a:spcBef>
                <a:spcPct val="0"/>
              </a:spcBef>
            </a:pPr>
            <a:r>
              <a:rPr lang="en-US" sz="1508">
                <a:solidFill>
                  <a:srgbClr val="323232"/>
                </a:solidFill>
                <a:latin typeface="Bricolage Grotesque"/>
              </a:rPr>
              <a:t>2413</a:t>
            </a:r>
          </a:p>
        </p:txBody>
      </p:sp>
      <p:sp>
        <p:nvSpPr>
          <p:cNvPr id="59" name="TextBox 59"/>
          <p:cNvSpPr txBox="1"/>
          <p:nvPr/>
        </p:nvSpPr>
        <p:spPr>
          <a:xfrm>
            <a:off x="15355364" y="6766425"/>
            <a:ext cx="586985" cy="245696"/>
          </a:xfrm>
          <a:prstGeom prst="rect">
            <a:avLst/>
          </a:prstGeom>
        </p:spPr>
        <p:txBody>
          <a:bodyPr lIns="0" tIns="0" rIns="0" bIns="0" rtlCol="0" anchor="t">
            <a:spAutoFit/>
          </a:bodyPr>
          <a:lstStyle/>
          <a:p>
            <a:pPr algn="l">
              <a:lnSpc>
                <a:spcPts val="2111"/>
              </a:lnSpc>
              <a:spcBef>
                <a:spcPct val="0"/>
              </a:spcBef>
            </a:pPr>
            <a:r>
              <a:rPr lang="en-US" sz="1508">
                <a:solidFill>
                  <a:srgbClr val="323232"/>
                </a:solidFill>
                <a:latin typeface="Bricolage Grotesque"/>
              </a:rPr>
              <a:t>18.10</a:t>
            </a:r>
          </a:p>
        </p:txBody>
      </p:sp>
      <p:sp>
        <p:nvSpPr>
          <p:cNvPr id="60" name="TextBox 60"/>
          <p:cNvSpPr txBox="1"/>
          <p:nvPr/>
        </p:nvSpPr>
        <p:spPr>
          <a:xfrm>
            <a:off x="16210885" y="6766425"/>
            <a:ext cx="586985" cy="245696"/>
          </a:xfrm>
          <a:prstGeom prst="rect">
            <a:avLst/>
          </a:prstGeom>
        </p:spPr>
        <p:txBody>
          <a:bodyPr lIns="0" tIns="0" rIns="0" bIns="0" rtlCol="0" anchor="t">
            <a:spAutoFit/>
          </a:bodyPr>
          <a:lstStyle/>
          <a:p>
            <a:pPr algn="l">
              <a:lnSpc>
                <a:spcPts val="2111"/>
              </a:lnSpc>
              <a:spcBef>
                <a:spcPct val="0"/>
              </a:spcBef>
            </a:pPr>
            <a:r>
              <a:rPr lang="en-US" sz="1508">
                <a:solidFill>
                  <a:srgbClr val="323232"/>
                </a:solidFill>
                <a:latin typeface="Bricolage Grotesque"/>
              </a:rPr>
              <a:t>18.40</a:t>
            </a:r>
          </a:p>
        </p:txBody>
      </p:sp>
      <p:sp>
        <p:nvSpPr>
          <p:cNvPr id="61" name="AutoShape 61"/>
          <p:cNvSpPr/>
          <p:nvPr/>
        </p:nvSpPr>
        <p:spPr>
          <a:xfrm>
            <a:off x="13278954" y="3264498"/>
            <a:ext cx="0" cy="4024990"/>
          </a:xfrm>
          <a:prstGeom prst="line">
            <a:avLst/>
          </a:prstGeom>
          <a:ln w="19050" cap="flat">
            <a:solidFill>
              <a:srgbClr val="323232"/>
            </a:solidFill>
            <a:prstDash val="solid"/>
            <a:headEnd type="none" w="sm" len="sm"/>
            <a:tailEnd type="none" w="sm" len="sm"/>
          </a:ln>
        </p:spPr>
        <p:txBody>
          <a:bodyPr/>
          <a:lstStyle/>
          <a:p>
            <a:endParaRPr lang="en-US"/>
          </a:p>
        </p:txBody>
      </p:sp>
      <p:sp>
        <p:nvSpPr>
          <p:cNvPr id="62" name="AutoShape 62"/>
          <p:cNvSpPr/>
          <p:nvPr/>
        </p:nvSpPr>
        <p:spPr>
          <a:xfrm>
            <a:off x="15154791" y="3264498"/>
            <a:ext cx="0" cy="4024990"/>
          </a:xfrm>
          <a:prstGeom prst="line">
            <a:avLst/>
          </a:prstGeom>
          <a:ln w="19050" cap="flat">
            <a:solidFill>
              <a:srgbClr val="323232"/>
            </a:solidFill>
            <a:prstDash val="solid"/>
            <a:headEnd type="none" w="sm" len="sm"/>
            <a:tailEnd type="none" w="sm" len="sm"/>
          </a:ln>
        </p:spPr>
        <p:txBody>
          <a:bodyPr/>
          <a:lstStyle/>
          <a:p>
            <a:endParaRPr lang="en-US"/>
          </a:p>
        </p:txBody>
      </p:sp>
      <p:grpSp>
        <p:nvGrpSpPr>
          <p:cNvPr id="63" name="Group 63"/>
          <p:cNvGrpSpPr/>
          <p:nvPr/>
        </p:nvGrpSpPr>
        <p:grpSpPr>
          <a:xfrm>
            <a:off x="711704" y="6924664"/>
            <a:ext cx="6827250" cy="2696449"/>
            <a:chOff x="0" y="0"/>
            <a:chExt cx="1057720" cy="417751"/>
          </a:xfrm>
        </p:grpSpPr>
        <p:sp>
          <p:nvSpPr>
            <p:cNvPr id="64" name="Freeform 64"/>
            <p:cNvSpPr/>
            <p:nvPr/>
          </p:nvSpPr>
          <p:spPr>
            <a:xfrm>
              <a:off x="0" y="0"/>
              <a:ext cx="1057720" cy="417751"/>
            </a:xfrm>
            <a:custGeom>
              <a:avLst/>
              <a:gdLst/>
              <a:ahLst/>
              <a:cxnLst/>
              <a:rect l="l" t="t" r="r" b="b"/>
              <a:pathLst>
                <a:path w="1057720" h="417751">
                  <a:moveTo>
                    <a:pt x="39689" y="0"/>
                  </a:moveTo>
                  <a:lnTo>
                    <a:pt x="1018031" y="0"/>
                  </a:lnTo>
                  <a:cubicBezTo>
                    <a:pt x="1039950" y="0"/>
                    <a:pt x="1057720" y="17769"/>
                    <a:pt x="1057720" y="39689"/>
                  </a:cubicBezTo>
                  <a:lnTo>
                    <a:pt x="1057720" y="378061"/>
                  </a:lnTo>
                  <a:cubicBezTo>
                    <a:pt x="1057720" y="388588"/>
                    <a:pt x="1053538" y="398683"/>
                    <a:pt x="1046095" y="406126"/>
                  </a:cubicBezTo>
                  <a:cubicBezTo>
                    <a:pt x="1038652" y="413569"/>
                    <a:pt x="1028557" y="417751"/>
                    <a:pt x="1018031" y="417751"/>
                  </a:cubicBezTo>
                  <a:lnTo>
                    <a:pt x="39689" y="417751"/>
                  </a:lnTo>
                  <a:cubicBezTo>
                    <a:pt x="17769" y="417751"/>
                    <a:pt x="0" y="399981"/>
                    <a:pt x="0" y="378061"/>
                  </a:cubicBezTo>
                  <a:lnTo>
                    <a:pt x="0" y="39689"/>
                  </a:lnTo>
                  <a:cubicBezTo>
                    <a:pt x="0" y="17769"/>
                    <a:pt x="17769" y="0"/>
                    <a:pt x="39689" y="0"/>
                  </a:cubicBezTo>
                  <a:close/>
                </a:path>
              </a:pathLst>
            </a:custGeom>
            <a:blipFill>
              <a:blip r:embed="rId4"/>
              <a:stretch>
                <a:fillRect t="-34503" b="-34503"/>
              </a:stretch>
            </a:blipFill>
          </p:spPr>
          <p:txBody>
            <a:bodyPr/>
            <a:lstStyle/>
            <a:p>
              <a:endParaRPr lang="en-US"/>
            </a:p>
          </p:txBody>
        </p:sp>
      </p:grpSp>
      <p:grpSp>
        <p:nvGrpSpPr>
          <p:cNvPr id="65" name="Group 65"/>
          <p:cNvGrpSpPr/>
          <p:nvPr/>
        </p:nvGrpSpPr>
        <p:grpSpPr>
          <a:xfrm>
            <a:off x="2019373" y="5957296"/>
            <a:ext cx="1930724" cy="1771110"/>
            <a:chOff x="0" y="0"/>
            <a:chExt cx="765194" cy="701935"/>
          </a:xfrm>
        </p:grpSpPr>
        <p:sp>
          <p:nvSpPr>
            <p:cNvPr id="66" name="Freeform 66"/>
            <p:cNvSpPr/>
            <p:nvPr/>
          </p:nvSpPr>
          <p:spPr>
            <a:xfrm>
              <a:off x="0" y="0"/>
              <a:ext cx="765194" cy="701935"/>
            </a:xfrm>
            <a:custGeom>
              <a:avLst/>
              <a:gdLst/>
              <a:ahLst/>
              <a:cxnLst/>
              <a:rect l="l" t="t" r="r" b="b"/>
              <a:pathLst>
                <a:path w="765194" h="701935">
                  <a:moveTo>
                    <a:pt x="156384" y="0"/>
                  </a:moveTo>
                  <a:lnTo>
                    <a:pt x="608809" y="0"/>
                  </a:lnTo>
                  <a:cubicBezTo>
                    <a:pt x="650285" y="0"/>
                    <a:pt x="690062" y="16476"/>
                    <a:pt x="719390" y="45804"/>
                  </a:cubicBezTo>
                  <a:cubicBezTo>
                    <a:pt x="748717" y="75132"/>
                    <a:pt x="765194" y="114909"/>
                    <a:pt x="765194" y="156384"/>
                  </a:cubicBezTo>
                  <a:lnTo>
                    <a:pt x="765194" y="545551"/>
                  </a:lnTo>
                  <a:cubicBezTo>
                    <a:pt x="765194" y="587026"/>
                    <a:pt x="748717" y="626803"/>
                    <a:pt x="719390" y="656131"/>
                  </a:cubicBezTo>
                  <a:cubicBezTo>
                    <a:pt x="690062" y="685459"/>
                    <a:pt x="650285" y="701935"/>
                    <a:pt x="608809" y="701935"/>
                  </a:cubicBezTo>
                  <a:lnTo>
                    <a:pt x="156384" y="701935"/>
                  </a:lnTo>
                  <a:cubicBezTo>
                    <a:pt x="114909" y="701935"/>
                    <a:pt x="75132" y="685459"/>
                    <a:pt x="45804" y="656131"/>
                  </a:cubicBezTo>
                  <a:cubicBezTo>
                    <a:pt x="16476" y="626803"/>
                    <a:pt x="0" y="587026"/>
                    <a:pt x="0" y="545551"/>
                  </a:cubicBezTo>
                  <a:lnTo>
                    <a:pt x="0" y="156384"/>
                  </a:lnTo>
                  <a:cubicBezTo>
                    <a:pt x="0" y="114909"/>
                    <a:pt x="16476" y="75132"/>
                    <a:pt x="45804" y="45804"/>
                  </a:cubicBezTo>
                  <a:cubicBezTo>
                    <a:pt x="75132" y="16476"/>
                    <a:pt x="114909" y="0"/>
                    <a:pt x="156384" y="0"/>
                  </a:cubicBezTo>
                  <a:close/>
                </a:path>
              </a:pathLst>
            </a:custGeom>
            <a:solidFill>
              <a:srgbClr val="EF8508"/>
            </a:solidFill>
          </p:spPr>
          <p:txBody>
            <a:bodyPr/>
            <a:lstStyle/>
            <a:p>
              <a:endParaRPr lang="en-US"/>
            </a:p>
          </p:txBody>
        </p:sp>
        <p:sp>
          <p:nvSpPr>
            <p:cNvPr id="67" name="TextBox 67"/>
            <p:cNvSpPr txBox="1"/>
            <p:nvPr/>
          </p:nvSpPr>
          <p:spPr>
            <a:xfrm>
              <a:off x="0" y="-38100"/>
              <a:ext cx="765194" cy="740035"/>
            </a:xfrm>
            <a:prstGeom prst="rect">
              <a:avLst/>
            </a:prstGeom>
          </p:spPr>
          <p:txBody>
            <a:bodyPr lIns="50800" tIns="50800" rIns="50800" bIns="50800" rtlCol="0" anchor="ctr"/>
            <a:lstStyle/>
            <a:p>
              <a:pPr algn="ctr">
                <a:lnSpc>
                  <a:spcPts val="2355"/>
                </a:lnSpc>
              </a:pPr>
              <a:endParaRPr/>
            </a:p>
          </p:txBody>
        </p:sp>
      </p:grpSp>
      <p:pic>
        <p:nvPicPr>
          <p:cNvPr id="68" name="Picture 68"/>
          <p:cNvPicPr>
            <a:picLocks noChangeAspect="1"/>
          </p:cNvPicPr>
          <p:nvPr/>
        </p:nvPicPr>
        <p:blipFill>
          <a:blip r:embed="rId5"/>
          <a:stretch>
            <a:fillRect/>
          </a:stretch>
        </p:blipFill>
        <p:spPr>
          <a:xfrm>
            <a:off x="2168420" y="6105599"/>
            <a:ext cx="1638131" cy="955576"/>
          </a:xfrm>
          <a:prstGeom prst="rect">
            <a:avLst/>
          </a:prstGeom>
        </p:spPr>
      </p:pic>
      <p:sp>
        <p:nvSpPr>
          <p:cNvPr id="69" name="TextBox 69"/>
          <p:cNvSpPr txBox="1"/>
          <p:nvPr/>
        </p:nvSpPr>
        <p:spPr>
          <a:xfrm>
            <a:off x="2110330" y="6979446"/>
            <a:ext cx="1754312" cy="385726"/>
          </a:xfrm>
          <a:prstGeom prst="rect">
            <a:avLst/>
          </a:prstGeom>
        </p:spPr>
        <p:txBody>
          <a:bodyPr lIns="0" tIns="0" rIns="0" bIns="0" rtlCol="0" anchor="t">
            <a:spAutoFit/>
          </a:bodyPr>
          <a:lstStyle/>
          <a:p>
            <a:pPr algn="ctr">
              <a:lnSpc>
                <a:spcPts val="3016"/>
              </a:lnSpc>
            </a:pPr>
            <a:r>
              <a:rPr lang="en-US" sz="2513">
                <a:solidFill>
                  <a:srgbClr val="FFFFFF"/>
                </a:solidFill>
                <a:latin typeface="Bricolage Grotesque Bold"/>
              </a:rPr>
              <a:t>+25%</a:t>
            </a:r>
          </a:p>
        </p:txBody>
      </p:sp>
      <p:sp>
        <p:nvSpPr>
          <p:cNvPr id="70" name="TextBox 70"/>
          <p:cNvSpPr txBox="1"/>
          <p:nvPr/>
        </p:nvSpPr>
        <p:spPr>
          <a:xfrm>
            <a:off x="2110330" y="7340888"/>
            <a:ext cx="1754312" cy="168859"/>
          </a:xfrm>
          <a:prstGeom prst="rect">
            <a:avLst/>
          </a:prstGeom>
        </p:spPr>
        <p:txBody>
          <a:bodyPr lIns="0" tIns="0" rIns="0" bIns="0" rtlCol="0" anchor="t">
            <a:spAutoFit/>
          </a:bodyPr>
          <a:lstStyle/>
          <a:p>
            <a:pPr algn="ctr">
              <a:lnSpc>
                <a:spcPts val="1267"/>
              </a:lnSpc>
            </a:pPr>
            <a:r>
              <a:rPr lang="en-US" sz="1056">
                <a:solidFill>
                  <a:srgbClr val="FFFFFF"/>
                </a:solidFill>
                <a:latin typeface="Bricolage Grotesque"/>
              </a:rPr>
              <a:t>Company Value</a:t>
            </a:r>
          </a:p>
        </p:txBody>
      </p:sp>
      <p:grpSp>
        <p:nvGrpSpPr>
          <p:cNvPr id="71" name="Group 71"/>
          <p:cNvGrpSpPr/>
          <p:nvPr/>
        </p:nvGrpSpPr>
        <p:grpSpPr>
          <a:xfrm rot="916822">
            <a:off x="14840422" y="8449865"/>
            <a:ext cx="725643" cy="725643"/>
            <a:chOff x="0" y="0"/>
            <a:chExt cx="812800" cy="812800"/>
          </a:xfrm>
        </p:grpSpPr>
        <p:sp>
          <p:nvSpPr>
            <p:cNvPr id="72" name="Freeform 72"/>
            <p:cNvSpPr/>
            <p:nvPr/>
          </p:nvSpPr>
          <p:spPr>
            <a:xfrm>
              <a:off x="74740" y="74740"/>
              <a:ext cx="663320" cy="663320"/>
            </a:xfrm>
            <a:custGeom>
              <a:avLst/>
              <a:gdLst/>
              <a:ahLst/>
              <a:cxnLst/>
              <a:rect l="l" t="t" r="r" b="b"/>
              <a:pathLst>
                <a:path w="663320" h="663320">
                  <a:moveTo>
                    <a:pt x="381292" y="31608"/>
                  </a:moveTo>
                  <a:lnTo>
                    <a:pt x="411343" y="95997"/>
                  </a:lnTo>
                  <a:cubicBezTo>
                    <a:pt x="443404" y="164695"/>
                    <a:pt x="498625" y="219916"/>
                    <a:pt x="567323" y="251977"/>
                  </a:cubicBezTo>
                  <a:lnTo>
                    <a:pt x="631712" y="282027"/>
                  </a:lnTo>
                  <a:cubicBezTo>
                    <a:pt x="650995" y="291027"/>
                    <a:pt x="663320" y="310380"/>
                    <a:pt x="663320" y="331660"/>
                  </a:cubicBezTo>
                  <a:cubicBezTo>
                    <a:pt x="663320" y="352940"/>
                    <a:pt x="650995" y="372293"/>
                    <a:pt x="631712" y="381292"/>
                  </a:cubicBezTo>
                  <a:lnTo>
                    <a:pt x="567323" y="411343"/>
                  </a:lnTo>
                  <a:cubicBezTo>
                    <a:pt x="498625" y="443404"/>
                    <a:pt x="443404" y="498625"/>
                    <a:pt x="411343" y="567323"/>
                  </a:cubicBezTo>
                  <a:lnTo>
                    <a:pt x="381292" y="631712"/>
                  </a:lnTo>
                  <a:cubicBezTo>
                    <a:pt x="372293" y="650995"/>
                    <a:pt x="352940" y="663320"/>
                    <a:pt x="331660" y="663320"/>
                  </a:cubicBezTo>
                  <a:cubicBezTo>
                    <a:pt x="310380" y="663320"/>
                    <a:pt x="291027" y="650995"/>
                    <a:pt x="282027" y="631712"/>
                  </a:cubicBezTo>
                  <a:lnTo>
                    <a:pt x="251977" y="567323"/>
                  </a:lnTo>
                  <a:cubicBezTo>
                    <a:pt x="219916" y="498625"/>
                    <a:pt x="164695" y="443404"/>
                    <a:pt x="95997" y="411343"/>
                  </a:cubicBezTo>
                  <a:lnTo>
                    <a:pt x="31608" y="381292"/>
                  </a:lnTo>
                  <a:cubicBezTo>
                    <a:pt x="12325" y="372293"/>
                    <a:pt x="0" y="352940"/>
                    <a:pt x="0" y="331660"/>
                  </a:cubicBezTo>
                  <a:cubicBezTo>
                    <a:pt x="0" y="310380"/>
                    <a:pt x="12325" y="291027"/>
                    <a:pt x="31608" y="282027"/>
                  </a:cubicBezTo>
                  <a:lnTo>
                    <a:pt x="95997" y="251977"/>
                  </a:lnTo>
                  <a:cubicBezTo>
                    <a:pt x="164695" y="219916"/>
                    <a:pt x="219916" y="164695"/>
                    <a:pt x="251977" y="95997"/>
                  </a:cubicBezTo>
                  <a:lnTo>
                    <a:pt x="282027" y="31608"/>
                  </a:lnTo>
                  <a:cubicBezTo>
                    <a:pt x="291027" y="12325"/>
                    <a:pt x="310380" y="0"/>
                    <a:pt x="331660" y="0"/>
                  </a:cubicBezTo>
                  <a:cubicBezTo>
                    <a:pt x="352940" y="0"/>
                    <a:pt x="372293" y="12325"/>
                    <a:pt x="381292" y="31608"/>
                  </a:cubicBezTo>
                  <a:close/>
                </a:path>
              </a:pathLst>
            </a:custGeom>
            <a:solidFill>
              <a:srgbClr val="323232"/>
            </a:solidFill>
          </p:spPr>
          <p:txBody>
            <a:bodyPr/>
            <a:lstStyle/>
            <a:p>
              <a:endParaRPr lang="en-US"/>
            </a:p>
          </p:txBody>
        </p:sp>
        <p:sp>
          <p:nvSpPr>
            <p:cNvPr id="73" name="TextBox 73"/>
            <p:cNvSpPr txBox="1"/>
            <p:nvPr/>
          </p:nvSpPr>
          <p:spPr>
            <a:xfrm>
              <a:off x="190500" y="152400"/>
              <a:ext cx="431800" cy="469900"/>
            </a:xfrm>
            <a:prstGeom prst="rect">
              <a:avLst/>
            </a:prstGeom>
          </p:spPr>
          <p:txBody>
            <a:bodyPr lIns="50800" tIns="50800" rIns="50800" bIns="50800" rtlCol="0" anchor="ctr"/>
            <a:lstStyle/>
            <a:p>
              <a:pPr algn="ctr">
                <a:lnSpc>
                  <a:spcPts val="2730"/>
                </a:lnSpc>
              </a:pPr>
              <a:endParaRPr/>
            </a:p>
          </p:txBody>
        </p:sp>
      </p:grpSp>
      <p:sp>
        <p:nvSpPr>
          <p:cNvPr id="74" name="TextBox 74"/>
          <p:cNvSpPr txBox="1"/>
          <p:nvPr/>
        </p:nvSpPr>
        <p:spPr>
          <a:xfrm>
            <a:off x="864104" y="685986"/>
            <a:ext cx="1155270" cy="273685"/>
          </a:xfrm>
          <a:prstGeom prst="rect">
            <a:avLst/>
          </a:prstGeom>
        </p:spPr>
        <p:txBody>
          <a:bodyPr lIns="0" tIns="0" rIns="0" bIns="0" rtlCol="0" anchor="t">
            <a:spAutoFit/>
          </a:bodyPr>
          <a:lstStyle/>
          <a:p>
            <a:pPr algn="l">
              <a:lnSpc>
                <a:spcPts val="2239"/>
              </a:lnSpc>
            </a:pPr>
            <a:r>
              <a:rPr lang="en-US" sz="1599">
                <a:solidFill>
                  <a:srgbClr val="323232"/>
                </a:solidFill>
                <a:latin typeface="Bricolage Grotesque Bold"/>
              </a:rPr>
              <a:t>Borcelle</a:t>
            </a:r>
          </a:p>
        </p:txBody>
      </p:sp>
      <p:sp>
        <p:nvSpPr>
          <p:cNvPr id="75" name="TextBox 75"/>
          <p:cNvSpPr txBox="1"/>
          <p:nvPr/>
        </p:nvSpPr>
        <p:spPr>
          <a:xfrm>
            <a:off x="11922646" y="685986"/>
            <a:ext cx="1909771" cy="273685"/>
          </a:xfrm>
          <a:prstGeom prst="rect">
            <a:avLst/>
          </a:prstGeom>
        </p:spPr>
        <p:txBody>
          <a:bodyPr lIns="0" tIns="0" rIns="0" bIns="0" rtlCol="0" anchor="t">
            <a:spAutoFit/>
          </a:bodyPr>
          <a:lstStyle/>
          <a:p>
            <a:pPr algn="l">
              <a:lnSpc>
                <a:spcPts val="2239"/>
              </a:lnSpc>
              <a:spcBef>
                <a:spcPct val="0"/>
              </a:spcBef>
            </a:pPr>
            <a:r>
              <a:rPr lang="en-US" sz="1599">
                <a:solidFill>
                  <a:srgbClr val="323232"/>
                </a:solidFill>
                <a:latin typeface="Bricolage Grotesque Light"/>
              </a:rPr>
              <a:t>March 24, 2036</a:t>
            </a:r>
          </a:p>
        </p:txBody>
      </p:sp>
      <p:sp>
        <p:nvSpPr>
          <p:cNvPr id="76" name="TextBox 76"/>
          <p:cNvSpPr txBox="1"/>
          <p:nvPr/>
        </p:nvSpPr>
        <p:spPr>
          <a:xfrm>
            <a:off x="14180471" y="685986"/>
            <a:ext cx="3395825" cy="273685"/>
          </a:xfrm>
          <a:prstGeom prst="rect">
            <a:avLst/>
          </a:prstGeom>
        </p:spPr>
        <p:txBody>
          <a:bodyPr lIns="0" tIns="0" rIns="0" bIns="0" rtlCol="0" anchor="t">
            <a:spAutoFit/>
          </a:bodyPr>
          <a:lstStyle/>
          <a:p>
            <a:pPr algn="r">
              <a:lnSpc>
                <a:spcPts val="2239"/>
              </a:lnSpc>
            </a:pPr>
            <a:r>
              <a:rPr lang="en-US" sz="1599">
                <a:solidFill>
                  <a:srgbClr val="323232"/>
                </a:solidFill>
                <a:latin typeface="Bricolage Grotesque Bold"/>
              </a:rPr>
              <a:t>Innovative &amp; Collaborative</a:t>
            </a:r>
          </a:p>
        </p:txBody>
      </p:sp>
      <p:grpSp>
        <p:nvGrpSpPr>
          <p:cNvPr id="77" name="Group 77"/>
          <p:cNvGrpSpPr/>
          <p:nvPr/>
        </p:nvGrpSpPr>
        <p:grpSpPr>
          <a:xfrm>
            <a:off x="711704" y="796299"/>
            <a:ext cx="91161" cy="91161"/>
            <a:chOff x="0" y="0"/>
            <a:chExt cx="812800" cy="812800"/>
          </a:xfrm>
        </p:grpSpPr>
        <p:sp>
          <p:nvSpPr>
            <p:cNvPr id="78" name="Freeform 7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8508"/>
            </a:solidFill>
          </p:spPr>
          <p:txBody>
            <a:bodyPr/>
            <a:lstStyle/>
            <a:p>
              <a:endParaRPr lang="en-US"/>
            </a:p>
          </p:txBody>
        </p:sp>
        <p:sp>
          <p:nvSpPr>
            <p:cNvPr id="79" name="TextBox 79"/>
            <p:cNvSpPr txBox="1"/>
            <p:nvPr/>
          </p:nvSpPr>
          <p:spPr>
            <a:xfrm>
              <a:off x="76200" y="38100"/>
              <a:ext cx="660400" cy="698500"/>
            </a:xfrm>
            <a:prstGeom prst="rect">
              <a:avLst/>
            </a:prstGeom>
          </p:spPr>
          <p:txBody>
            <a:bodyPr lIns="50800" tIns="50800" rIns="50800" bIns="50800" rtlCol="0" anchor="ctr"/>
            <a:lstStyle/>
            <a:p>
              <a:pPr algn="ctr">
                <a:lnSpc>
                  <a:spcPts val="2355"/>
                </a:lnSpc>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352407" y="-1378056"/>
            <a:ext cx="13389562" cy="13570084"/>
          </a:xfrm>
          <a:custGeom>
            <a:avLst/>
            <a:gdLst/>
            <a:ahLst/>
            <a:cxnLst/>
            <a:rect l="l" t="t" r="r" b="b"/>
            <a:pathLst>
              <a:path w="13389562" h="13570084">
                <a:moveTo>
                  <a:pt x="0" y="0"/>
                </a:moveTo>
                <a:lnTo>
                  <a:pt x="13389562" y="0"/>
                </a:lnTo>
                <a:lnTo>
                  <a:pt x="13389562" y="13570084"/>
                </a:lnTo>
                <a:lnTo>
                  <a:pt x="0" y="13570084"/>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8996404" y="1555672"/>
            <a:ext cx="5446875" cy="8065344"/>
            <a:chOff x="0" y="0"/>
            <a:chExt cx="843863" cy="1249533"/>
          </a:xfrm>
        </p:grpSpPr>
        <p:sp>
          <p:nvSpPr>
            <p:cNvPr id="4" name="Freeform 4"/>
            <p:cNvSpPr/>
            <p:nvPr/>
          </p:nvSpPr>
          <p:spPr>
            <a:xfrm>
              <a:off x="0" y="0"/>
              <a:ext cx="843863" cy="1249533"/>
            </a:xfrm>
            <a:custGeom>
              <a:avLst/>
              <a:gdLst/>
              <a:ahLst/>
              <a:cxnLst/>
              <a:rect l="l" t="t" r="r" b="b"/>
              <a:pathLst>
                <a:path w="843863" h="1249533">
                  <a:moveTo>
                    <a:pt x="59697" y="0"/>
                  </a:moveTo>
                  <a:lnTo>
                    <a:pt x="784167" y="0"/>
                  </a:lnTo>
                  <a:cubicBezTo>
                    <a:pt x="799999" y="0"/>
                    <a:pt x="815183" y="6289"/>
                    <a:pt x="826379" y="17485"/>
                  </a:cubicBezTo>
                  <a:cubicBezTo>
                    <a:pt x="837574" y="28680"/>
                    <a:pt x="843863" y="43864"/>
                    <a:pt x="843863" y="59697"/>
                  </a:cubicBezTo>
                  <a:lnTo>
                    <a:pt x="843863" y="1189836"/>
                  </a:lnTo>
                  <a:cubicBezTo>
                    <a:pt x="843863" y="1205669"/>
                    <a:pt x="837574" y="1220853"/>
                    <a:pt x="826379" y="1232048"/>
                  </a:cubicBezTo>
                  <a:cubicBezTo>
                    <a:pt x="815183" y="1243243"/>
                    <a:pt x="799999" y="1249533"/>
                    <a:pt x="784167" y="1249533"/>
                  </a:cubicBezTo>
                  <a:lnTo>
                    <a:pt x="59697" y="1249533"/>
                  </a:lnTo>
                  <a:cubicBezTo>
                    <a:pt x="43864" y="1249533"/>
                    <a:pt x="28680" y="1243243"/>
                    <a:pt x="17485" y="1232048"/>
                  </a:cubicBezTo>
                  <a:cubicBezTo>
                    <a:pt x="6289" y="1220853"/>
                    <a:pt x="0" y="1205669"/>
                    <a:pt x="0" y="1189836"/>
                  </a:cubicBezTo>
                  <a:lnTo>
                    <a:pt x="0" y="59697"/>
                  </a:lnTo>
                  <a:cubicBezTo>
                    <a:pt x="0" y="43864"/>
                    <a:pt x="6289" y="28680"/>
                    <a:pt x="17485" y="17485"/>
                  </a:cubicBezTo>
                  <a:cubicBezTo>
                    <a:pt x="28680" y="6289"/>
                    <a:pt x="43864" y="0"/>
                    <a:pt x="59697" y="0"/>
                  </a:cubicBezTo>
                  <a:close/>
                </a:path>
              </a:pathLst>
            </a:custGeom>
            <a:blipFill>
              <a:blip r:embed="rId4"/>
              <a:stretch>
                <a:fillRect l="-26481" r="-95767"/>
              </a:stretch>
            </a:blipFill>
          </p:spPr>
          <p:txBody>
            <a:bodyPr/>
            <a:lstStyle/>
            <a:p>
              <a:endParaRPr lang="en-US"/>
            </a:p>
          </p:txBody>
        </p:sp>
      </p:grpSp>
      <p:grpSp>
        <p:nvGrpSpPr>
          <p:cNvPr id="5" name="Group 5"/>
          <p:cNvGrpSpPr/>
          <p:nvPr/>
        </p:nvGrpSpPr>
        <p:grpSpPr>
          <a:xfrm>
            <a:off x="711704" y="8521601"/>
            <a:ext cx="10347436" cy="736699"/>
            <a:chOff x="0" y="0"/>
            <a:chExt cx="2725251" cy="194028"/>
          </a:xfrm>
        </p:grpSpPr>
        <p:sp>
          <p:nvSpPr>
            <p:cNvPr id="6" name="Freeform 6"/>
            <p:cNvSpPr/>
            <p:nvPr/>
          </p:nvSpPr>
          <p:spPr>
            <a:xfrm>
              <a:off x="0" y="0"/>
              <a:ext cx="2725251" cy="194028"/>
            </a:xfrm>
            <a:custGeom>
              <a:avLst/>
              <a:gdLst/>
              <a:ahLst/>
              <a:cxnLst/>
              <a:rect l="l" t="t" r="r" b="b"/>
              <a:pathLst>
                <a:path w="2725251" h="194028">
                  <a:moveTo>
                    <a:pt x="38158" y="0"/>
                  </a:moveTo>
                  <a:lnTo>
                    <a:pt x="2687093" y="0"/>
                  </a:lnTo>
                  <a:cubicBezTo>
                    <a:pt x="2708167" y="0"/>
                    <a:pt x="2725251" y="17084"/>
                    <a:pt x="2725251" y="38158"/>
                  </a:cubicBezTo>
                  <a:lnTo>
                    <a:pt x="2725251" y="155870"/>
                  </a:lnTo>
                  <a:cubicBezTo>
                    <a:pt x="2725251" y="165990"/>
                    <a:pt x="2721230" y="175695"/>
                    <a:pt x="2714074" y="182851"/>
                  </a:cubicBezTo>
                  <a:cubicBezTo>
                    <a:pt x="2706918" y="190008"/>
                    <a:pt x="2697213" y="194028"/>
                    <a:pt x="2687093" y="194028"/>
                  </a:cubicBezTo>
                  <a:lnTo>
                    <a:pt x="38158" y="194028"/>
                  </a:lnTo>
                  <a:cubicBezTo>
                    <a:pt x="17084" y="194028"/>
                    <a:pt x="0" y="176944"/>
                    <a:pt x="0" y="155870"/>
                  </a:cubicBezTo>
                  <a:lnTo>
                    <a:pt x="0" y="38158"/>
                  </a:lnTo>
                  <a:cubicBezTo>
                    <a:pt x="0" y="17084"/>
                    <a:pt x="17084" y="0"/>
                    <a:pt x="38158" y="0"/>
                  </a:cubicBezTo>
                  <a:close/>
                </a:path>
              </a:pathLst>
            </a:custGeom>
            <a:solidFill>
              <a:srgbClr val="EFEFEF"/>
            </a:solidFill>
          </p:spPr>
          <p:txBody>
            <a:bodyPr/>
            <a:lstStyle/>
            <a:p>
              <a:endParaRPr lang="en-US"/>
            </a:p>
          </p:txBody>
        </p:sp>
        <p:sp>
          <p:nvSpPr>
            <p:cNvPr id="7" name="TextBox 7"/>
            <p:cNvSpPr txBox="1"/>
            <p:nvPr/>
          </p:nvSpPr>
          <p:spPr>
            <a:xfrm>
              <a:off x="0" y="-38100"/>
              <a:ext cx="2725251" cy="232128"/>
            </a:xfrm>
            <a:prstGeom prst="rect">
              <a:avLst/>
            </a:prstGeom>
          </p:spPr>
          <p:txBody>
            <a:bodyPr lIns="50800" tIns="50800" rIns="50800" bIns="50800" rtlCol="0" anchor="ctr"/>
            <a:lstStyle/>
            <a:p>
              <a:pPr algn="ctr">
                <a:lnSpc>
                  <a:spcPts val="2355"/>
                </a:lnSpc>
              </a:pPr>
              <a:endParaRPr/>
            </a:p>
          </p:txBody>
        </p:sp>
      </p:grpSp>
      <p:grpSp>
        <p:nvGrpSpPr>
          <p:cNvPr id="8" name="Group 8"/>
          <p:cNvGrpSpPr/>
          <p:nvPr/>
        </p:nvGrpSpPr>
        <p:grpSpPr>
          <a:xfrm rot="961947">
            <a:off x="15075602" y="6645854"/>
            <a:ext cx="915782" cy="915782"/>
            <a:chOff x="0" y="0"/>
            <a:chExt cx="812800" cy="812800"/>
          </a:xfrm>
        </p:grpSpPr>
        <p:sp>
          <p:nvSpPr>
            <p:cNvPr id="9" name="Freeform 9"/>
            <p:cNvSpPr/>
            <p:nvPr/>
          </p:nvSpPr>
          <p:spPr>
            <a:xfrm>
              <a:off x="59222" y="59222"/>
              <a:ext cx="694356" cy="694356"/>
            </a:xfrm>
            <a:custGeom>
              <a:avLst/>
              <a:gdLst/>
              <a:ahLst/>
              <a:cxnLst/>
              <a:rect l="l" t="t" r="r" b="b"/>
              <a:pathLst>
                <a:path w="694356" h="694356">
                  <a:moveTo>
                    <a:pt x="386506" y="25045"/>
                  </a:moveTo>
                  <a:lnTo>
                    <a:pt x="437166" y="133595"/>
                  </a:lnTo>
                  <a:cubicBezTo>
                    <a:pt x="462570" y="188030"/>
                    <a:pt x="506326" y="231786"/>
                    <a:pt x="560761" y="257190"/>
                  </a:cubicBezTo>
                  <a:lnTo>
                    <a:pt x="669311" y="307850"/>
                  </a:lnTo>
                  <a:cubicBezTo>
                    <a:pt x="684590" y="314981"/>
                    <a:pt x="694356" y="330317"/>
                    <a:pt x="694356" y="347178"/>
                  </a:cubicBezTo>
                  <a:cubicBezTo>
                    <a:pt x="694356" y="364039"/>
                    <a:pt x="684590" y="379375"/>
                    <a:pt x="669311" y="386506"/>
                  </a:cubicBezTo>
                  <a:lnTo>
                    <a:pt x="560761" y="437166"/>
                  </a:lnTo>
                  <a:cubicBezTo>
                    <a:pt x="506326" y="462570"/>
                    <a:pt x="462570" y="506326"/>
                    <a:pt x="437166" y="560761"/>
                  </a:cubicBezTo>
                  <a:lnTo>
                    <a:pt x="386506" y="669311"/>
                  </a:lnTo>
                  <a:cubicBezTo>
                    <a:pt x="379375" y="684590"/>
                    <a:pt x="364039" y="694356"/>
                    <a:pt x="347178" y="694356"/>
                  </a:cubicBezTo>
                  <a:cubicBezTo>
                    <a:pt x="330317" y="694356"/>
                    <a:pt x="314981" y="684590"/>
                    <a:pt x="307850" y="669311"/>
                  </a:cubicBezTo>
                  <a:lnTo>
                    <a:pt x="257190" y="560761"/>
                  </a:lnTo>
                  <a:cubicBezTo>
                    <a:pt x="231786" y="506326"/>
                    <a:pt x="188030" y="462570"/>
                    <a:pt x="133595" y="437166"/>
                  </a:cubicBezTo>
                  <a:lnTo>
                    <a:pt x="25045" y="386506"/>
                  </a:lnTo>
                  <a:cubicBezTo>
                    <a:pt x="9766" y="379375"/>
                    <a:pt x="0" y="364039"/>
                    <a:pt x="0" y="347178"/>
                  </a:cubicBezTo>
                  <a:cubicBezTo>
                    <a:pt x="0" y="330317"/>
                    <a:pt x="9766" y="314981"/>
                    <a:pt x="25045" y="307850"/>
                  </a:cubicBezTo>
                  <a:lnTo>
                    <a:pt x="133595" y="257190"/>
                  </a:lnTo>
                  <a:cubicBezTo>
                    <a:pt x="188030" y="231786"/>
                    <a:pt x="231786" y="188030"/>
                    <a:pt x="257190" y="133595"/>
                  </a:cubicBezTo>
                  <a:lnTo>
                    <a:pt x="307850" y="25045"/>
                  </a:lnTo>
                  <a:cubicBezTo>
                    <a:pt x="314981" y="9766"/>
                    <a:pt x="330317" y="0"/>
                    <a:pt x="347178" y="0"/>
                  </a:cubicBezTo>
                  <a:cubicBezTo>
                    <a:pt x="364039" y="0"/>
                    <a:pt x="379375" y="9766"/>
                    <a:pt x="386506" y="25045"/>
                  </a:cubicBezTo>
                  <a:close/>
                </a:path>
              </a:pathLst>
            </a:custGeom>
            <a:solidFill>
              <a:srgbClr val="323232"/>
            </a:solidFill>
          </p:spPr>
          <p:txBody>
            <a:bodyPr/>
            <a:lstStyle/>
            <a:p>
              <a:endParaRPr lang="en-US"/>
            </a:p>
          </p:txBody>
        </p:sp>
        <p:sp>
          <p:nvSpPr>
            <p:cNvPr id="10" name="TextBox 10"/>
            <p:cNvSpPr txBox="1"/>
            <p:nvPr/>
          </p:nvSpPr>
          <p:spPr>
            <a:xfrm>
              <a:off x="190500" y="152400"/>
              <a:ext cx="431800" cy="469900"/>
            </a:xfrm>
            <a:prstGeom prst="rect">
              <a:avLst/>
            </a:prstGeom>
          </p:spPr>
          <p:txBody>
            <a:bodyPr lIns="50800" tIns="50800" rIns="50800" bIns="50800" rtlCol="0" anchor="ctr"/>
            <a:lstStyle/>
            <a:p>
              <a:pPr algn="ctr">
                <a:lnSpc>
                  <a:spcPts val="2730"/>
                </a:lnSpc>
              </a:pPr>
              <a:endParaRPr/>
            </a:p>
          </p:txBody>
        </p:sp>
      </p:grpSp>
      <p:grpSp>
        <p:nvGrpSpPr>
          <p:cNvPr id="11" name="Group 11"/>
          <p:cNvGrpSpPr/>
          <p:nvPr/>
        </p:nvGrpSpPr>
        <p:grpSpPr>
          <a:xfrm>
            <a:off x="8349188" y="2380543"/>
            <a:ext cx="1294433" cy="129443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8508"/>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730"/>
                </a:lnSpc>
              </a:pPr>
              <a:endParaRPr/>
            </a:p>
          </p:txBody>
        </p:sp>
      </p:grpSp>
      <p:sp>
        <p:nvSpPr>
          <p:cNvPr id="14" name="Freeform 14"/>
          <p:cNvSpPr/>
          <p:nvPr/>
        </p:nvSpPr>
        <p:spPr>
          <a:xfrm>
            <a:off x="8553498" y="2584854"/>
            <a:ext cx="885811" cy="885811"/>
          </a:xfrm>
          <a:custGeom>
            <a:avLst/>
            <a:gdLst/>
            <a:ahLst/>
            <a:cxnLst/>
            <a:rect l="l" t="t" r="r" b="b"/>
            <a:pathLst>
              <a:path w="885811" h="885811">
                <a:moveTo>
                  <a:pt x="0" y="0"/>
                </a:moveTo>
                <a:lnTo>
                  <a:pt x="885812" y="0"/>
                </a:lnTo>
                <a:lnTo>
                  <a:pt x="885812" y="885811"/>
                </a:lnTo>
                <a:lnTo>
                  <a:pt x="0" y="8858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5" name="Freeform 15"/>
          <p:cNvSpPr/>
          <p:nvPr/>
        </p:nvSpPr>
        <p:spPr>
          <a:xfrm>
            <a:off x="5467507" y="8788487"/>
            <a:ext cx="202927" cy="202927"/>
          </a:xfrm>
          <a:custGeom>
            <a:avLst/>
            <a:gdLst/>
            <a:ahLst/>
            <a:cxnLst/>
            <a:rect l="l" t="t" r="r" b="b"/>
            <a:pathLst>
              <a:path w="202927" h="202927">
                <a:moveTo>
                  <a:pt x="0" y="0"/>
                </a:moveTo>
                <a:lnTo>
                  <a:pt x="202928" y="0"/>
                </a:lnTo>
                <a:lnTo>
                  <a:pt x="202928" y="202927"/>
                </a:lnTo>
                <a:lnTo>
                  <a:pt x="0" y="20292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6" name="Freeform 16"/>
          <p:cNvSpPr/>
          <p:nvPr/>
        </p:nvSpPr>
        <p:spPr>
          <a:xfrm>
            <a:off x="8830727" y="8776158"/>
            <a:ext cx="199886" cy="203965"/>
          </a:xfrm>
          <a:custGeom>
            <a:avLst/>
            <a:gdLst/>
            <a:ahLst/>
            <a:cxnLst/>
            <a:rect l="l" t="t" r="r" b="b"/>
            <a:pathLst>
              <a:path w="199886" h="203965">
                <a:moveTo>
                  <a:pt x="0" y="0"/>
                </a:moveTo>
                <a:lnTo>
                  <a:pt x="199886" y="0"/>
                </a:lnTo>
                <a:lnTo>
                  <a:pt x="199886" y="203965"/>
                </a:lnTo>
                <a:lnTo>
                  <a:pt x="0" y="20396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7" name="Freeform 17"/>
          <p:cNvSpPr/>
          <p:nvPr/>
        </p:nvSpPr>
        <p:spPr>
          <a:xfrm>
            <a:off x="1312199" y="8788487"/>
            <a:ext cx="139285" cy="177330"/>
          </a:xfrm>
          <a:custGeom>
            <a:avLst/>
            <a:gdLst/>
            <a:ahLst/>
            <a:cxnLst/>
            <a:rect l="l" t="t" r="r" b="b"/>
            <a:pathLst>
              <a:path w="139285" h="177330">
                <a:moveTo>
                  <a:pt x="0" y="0"/>
                </a:moveTo>
                <a:lnTo>
                  <a:pt x="139285" y="0"/>
                </a:lnTo>
                <a:lnTo>
                  <a:pt x="139285" y="177330"/>
                </a:lnTo>
                <a:lnTo>
                  <a:pt x="0" y="17733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8" name="TextBox 18"/>
          <p:cNvSpPr txBox="1"/>
          <p:nvPr/>
        </p:nvSpPr>
        <p:spPr>
          <a:xfrm>
            <a:off x="1543817" y="8747717"/>
            <a:ext cx="3866540" cy="255891"/>
          </a:xfrm>
          <a:prstGeom prst="rect">
            <a:avLst/>
          </a:prstGeom>
        </p:spPr>
        <p:txBody>
          <a:bodyPr lIns="0" tIns="0" rIns="0" bIns="0" rtlCol="0" anchor="t">
            <a:spAutoFit/>
          </a:bodyPr>
          <a:lstStyle/>
          <a:p>
            <a:pPr algn="l">
              <a:lnSpc>
                <a:spcPts val="2170"/>
              </a:lnSpc>
              <a:spcBef>
                <a:spcPct val="0"/>
              </a:spcBef>
            </a:pPr>
            <a:r>
              <a:rPr lang="en-US" sz="1550">
                <a:solidFill>
                  <a:srgbClr val="323232"/>
                </a:solidFill>
                <a:latin typeface="Bricolage Grotesque"/>
              </a:rPr>
              <a:t>123 Anywhere St., Any City, ST 12345</a:t>
            </a:r>
          </a:p>
        </p:txBody>
      </p:sp>
      <p:sp>
        <p:nvSpPr>
          <p:cNvPr id="19" name="TextBox 19"/>
          <p:cNvSpPr txBox="1"/>
          <p:nvPr/>
        </p:nvSpPr>
        <p:spPr>
          <a:xfrm>
            <a:off x="711704" y="6753550"/>
            <a:ext cx="7586205" cy="955005"/>
          </a:xfrm>
          <a:prstGeom prst="rect">
            <a:avLst/>
          </a:prstGeom>
        </p:spPr>
        <p:txBody>
          <a:bodyPr lIns="0" tIns="0" rIns="0" bIns="0" rtlCol="0" anchor="t">
            <a:spAutoFit/>
          </a:bodyPr>
          <a:lstStyle/>
          <a:p>
            <a:pPr algn="l">
              <a:lnSpc>
                <a:spcPts val="2616"/>
              </a:lnSpc>
            </a:pPr>
            <a:r>
              <a:rPr lang="en-US" sz="1868">
                <a:solidFill>
                  <a:srgbClr val="323232"/>
                </a:solidFill>
                <a:latin typeface="Bricolage Grotesque"/>
              </a:rPr>
              <a:t>Write down your hopes for the future of  your company. </a:t>
            </a:r>
          </a:p>
          <a:p>
            <a:pPr algn="l">
              <a:lnSpc>
                <a:spcPts val="2616"/>
              </a:lnSpc>
            </a:pPr>
            <a:r>
              <a:rPr lang="en-US" sz="1868">
                <a:solidFill>
                  <a:srgbClr val="323232"/>
                </a:solidFill>
                <a:latin typeface="Bricolage Grotesque"/>
              </a:rPr>
              <a:t>Don't forget to thank the company  for the opportunity</a:t>
            </a:r>
          </a:p>
          <a:p>
            <a:pPr algn="l">
              <a:lnSpc>
                <a:spcPts val="2616"/>
              </a:lnSpc>
            </a:pPr>
            <a:r>
              <a:rPr lang="en-US" sz="1868">
                <a:solidFill>
                  <a:srgbClr val="323232"/>
                </a:solidFill>
                <a:latin typeface="Bricolage Grotesque"/>
              </a:rPr>
              <a:t>and convincerelated parties to support your company.</a:t>
            </a:r>
          </a:p>
        </p:txBody>
      </p:sp>
      <p:sp>
        <p:nvSpPr>
          <p:cNvPr id="20" name="TextBox 20"/>
          <p:cNvSpPr txBox="1"/>
          <p:nvPr/>
        </p:nvSpPr>
        <p:spPr>
          <a:xfrm>
            <a:off x="711704" y="2305283"/>
            <a:ext cx="7586205" cy="3418630"/>
          </a:xfrm>
          <a:prstGeom prst="rect">
            <a:avLst/>
          </a:prstGeom>
        </p:spPr>
        <p:txBody>
          <a:bodyPr lIns="0" tIns="0" rIns="0" bIns="0" rtlCol="0" anchor="t">
            <a:spAutoFit/>
          </a:bodyPr>
          <a:lstStyle/>
          <a:p>
            <a:pPr algn="l">
              <a:lnSpc>
                <a:spcPts val="12883"/>
              </a:lnSpc>
            </a:pPr>
            <a:r>
              <a:rPr lang="en-US" sz="14980">
                <a:solidFill>
                  <a:srgbClr val="323232"/>
                </a:solidFill>
                <a:latin typeface="Bricolage Grotesque Bold"/>
              </a:rPr>
              <a:t>Thank</a:t>
            </a:r>
          </a:p>
          <a:p>
            <a:pPr algn="l">
              <a:lnSpc>
                <a:spcPts val="12883"/>
              </a:lnSpc>
            </a:pPr>
            <a:r>
              <a:rPr lang="en-US" sz="14980">
                <a:solidFill>
                  <a:srgbClr val="323232"/>
                </a:solidFill>
                <a:latin typeface="Bricolage Grotesque Bold"/>
              </a:rPr>
              <a:t>You</a:t>
            </a:r>
          </a:p>
        </p:txBody>
      </p:sp>
      <p:sp>
        <p:nvSpPr>
          <p:cNvPr id="21" name="TextBox 21"/>
          <p:cNvSpPr txBox="1"/>
          <p:nvPr/>
        </p:nvSpPr>
        <p:spPr>
          <a:xfrm>
            <a:off x="9071969" y="8747717"/>
            <a:ext cx="1987171" cy="255891"/>
          </a:xfrm>
          <a:prstGeom prst="rect">
            <a:avLst/>
          </a:prstGeom>
        </p:spPr>
        <p:txBody>
          <a:bodyPr lIns="0" tIns="0" rIns="0" bIns="0" rtlCol="0" anchor="t">
            <a:spAutoFit/>
          </a:bodyPr>
          <a:lstStyle/>
          <a:p>
            <a:pPr algn="l">
              <a:lnSpc>
                <a:spcPts val="2170"/>
              </a:lnSpc>
            </a:pPr>
            <a:r>
              <a:rPr lang="en-US" sz="1550">
                <a:solidFill>
                  <a:srgbClr val="323232"/>
                </a:solidFill>
                <a:latin typeface="Bricolage Grotesque"/>
              </a:rPr>
              <a:t>+123-456-7890</a:t>
            </a:r>
          </a:p>
        </p:txBody>
      </p:sp>
      <p:sp>
        <p:nvSpPr>
          <p:cNvPr id="22" name="TextBox 22"/>
          <p:cNvSpPr txBox="1"/>
          <p:nvPr/>
        </p:nvSpPr>
        <p:spPr>
          <a:xfrm>
            <a:off x="5793160" y="8747717"/>
            <a:ext cx="2924001" cy="255891"/>
          </a:xfrm>
          <a:prstGeom prst="rect">
            <a:avLst/>
          </a:prstGeom>
        </p:spPr>
        <p:txBody>
          <a:bodyPr lIns="0" tIns="0" rIns="0" bIns="0" rtlCol="0" anchor="t">
            <a:spAutoFit/>
          </a:bodyPr>
          <a:lstStyle/>
          <a:p>
            <a:pPr algn="l">
              <a:lnSpc>
                <a:spcPts val="2170"/>
              </a:lnSpc>
            </a:pPr>
            <a:r>
              <a:rPr lang="en-US" sz="1550">
                <a:solidFill>
                  <a:srgbClr val="323232"/>
                </a:solidFill>
                <a:latin typeface="Bricolage Grotesque"/>
              </a:rPr>
              <a:t>www.reallygreatsite.com</a:t>
            </a:r>
          </a:p>
        </p:txBody>
      </p:sp>
      <p:sp>
        <p:nvSpPr>
          <p:cNvPr id="23" name="TextBox 23"/>
          <p:cNvSpPr txBox="1"/>
          <p:nvPr/>
        </p:nvSpPr>
        <p:spPr>
          <a:xfrm>
            <a:off x="864104" y="685986"/>
            <a:ext cx="1155270" cy="273685"/>
          </a:xfrm>
          <a:prstGeom prst="rect">
            <a:avLst/>
          </a:prstGeom>
        </p:spPr>
        <p:txBody>
          <a:bodyPr lIns="0" tIns="0" rIns="0" bIns="0" rtlCol="0" anchor="t">
            <a:spAutoFit/>
          </a:bodyPr>
          <a:lstStyle/>
          <a:p>
            <a:pPr algn="l">
              <a:lnSpc>
                <a:spcPts val="2239"/>
              </a:lnSpc>
            </a:pPr>
            <a:r>
              <a:rPr lang="en-US" sz="1599">
                <a:solidFill>
                  <a:srgbClr val="323232"/>
                </a:solidFill>
                <a:latin typeface="Bricolage Grotesque Bold"/>
              </a:rPr>
              <a:t>Borcelle</a:t>
            </a:r>
          </a:p>
        </p:txBody>
      </p:sp>
      <p:sp>
        <p:nvSpPr>
          <p:cNvPr id="24" name="TextBox 24"/>
          <p:cNvSpPr txBox="1"/>
          <p:nvPr/>
        </p:nvSpPr>
        <p:spPr>
          <a:xfrm>
            <a:off x="11922646" y="685986"/>
            <a:ext cx="1909771" cy="273685"/>
          </a:xfrm>
          <a:prstGeom prst="rect">
            <a:avLst/>
          </a:prstGeom>
        </p:spPr>
        <p:txBody>
          <a:bodyPr lIns="0" tIns="0" rIns="0" bIns="0" rtlCol="0" anchor="t">
            <a:spAutoFit/>
          </a:bodyPr>
          <a:lstStyle/>
          <a:p>
            <a:pPr algn="l">
              <a:lnSpc>
                <a:spcPts val="2239"/>
              </a:lnSpc>
              <a:spcBef>
                <a:spcPct val="0"/>
              </a:spcBef>
            </a:pPr>
            <a:r>
              <a:rPr lang="en-US" sz="1599">
                <a:solidFill>
                  <a:srgbClr val="323232"/>
                </a:solidFill>
                <a:latin typeface="Bricolage Grotesque Light"/>
              </a:rPr>
              <a:t>March 24, 2036</a:t>
            </a:r>
          </a:p>
        </p:txBody>
      </p:sp>
      <p:sp>
        <p:nvSpPr>
          <p:cNvPr id="25" name="TextBox 25"/>
          <p:cNvSpPr txBox="1"/>
          <p:nvPr/>
        </p:nvSpPr>
        <p:spPr>
          <a:xfrm>
            <a:off x="14180471" y="685986"/>
            <a:ext cx="3395825" cy="273685"/>
          </a:xfrm>
          <a:prstGeom prst="rect">
            <a:avLst/>
          </a:prstGeom>
        </p:spPr>
        <p:txBody>
          <a:bodyPr lIns="0" tIns="0" rIns="0" bIns="0" rtlCol="0" anchor="t">
            <a:spAutoFit/>
          </a:bodyPr>
          <a:lstStyle/>
          <a:p>
            <a:pPr algn="r">
              <a:lnSpc>
                <a:spcPts val="2239"/>
              </a:lnSpc>
            </a:pPr>
            <a:r>
              <a:rPr lang="en-US" sz="1599">
                <a:solidFill>
                  <a:srgbClr val="323232"/>
                </a:solidFill>
                <a:latin typeface="Bricolage Grotesque Bold"/>
              </a:rPr>
              <a:t>Innovative &amp; Collaborative</a:t>
            </a:r>
          </a:p>
        </p:txBody>
      </p:sp>
      <p:grpSp>
        <p:nvGrpSpPr>
          <p:cNvPr id="26" name="Group 26"/>
          <p:cNvGrpSpPr/>
          <p:nvPr/>
        </p:nvGrpSpPr>
        <p:grpSpPr>
          <a:xfrm>
            <a:off x="711704" y="796299"/>
            <a:ext cx="91161" cy="91161"/>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8508"/>
            </a:solidFill>
          </p:spPr>
          <p:txBody>
            <a:bodyPr/>
            <a:lstStyle/>
            <a:p>
              <a:endParaRPr lang="en-US"/>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355"/>
                </a:lnSpc>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141079" y="-2763774"/>
            <a:ext cx="9138730" cy="9261941"/>
          </a:xfrm>
          <a:custGeom>
            <a:avLst/>
            <a:gdLst/>
            <a:ahLst/>
            <a:cxnLst/>
            <a:rect l="l" t="t" r="r" b="b"/>
            <a:pathLst>
              <a:path w="9138730" h="9261941">
                <a:moveTo>
                  <a:pt x="0" y="0"/>
                </a:moveTo>
                <a:lnTo>
                  <a:pt x="9138730" y="0"/>
                </a:lnTo>
                <a:lnTo>
                  <a:pt x="9138730" y="9261941"/>
                </a:lnTo>
                <a:lnTo>
                  <a:pt x="0" y="9261941"/>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3070717" y="2140711"/>
            <a:ext cx="4505579" cy="6341401"/>
            <a:chOff x="0" y="0"/>
            <a:chExt cx="698032" cy="982449"/>
          </a:xfrm>
        </p:grpSpPr>
        <p:sp>
          <p:nvSpPr>
            <p:cNvPr id="4" name="Freeform 4"/>
            <p:cNvSpPr/>
            <p:nvPr/>
          </p:nvSpPr>
          <p:spPr>
            <a:xfrm>
              <a:off x="0" y="0"/>
              <a:ext cx="698032" cy="982449"/>
            </a:xfrm>
            <a:custGeom>
              <a:avLst/>
              <a:gdLst/>
              <a:ahLst/>
              <a:cxnLst/>
              <a:rect l="l" t="t" r="r" b="b"/>
              <a:pathLst>
                <a:path w="698032" h="982449">
                  <a:moveTo>
                    <a:pt x="72168" y="0"/>
                  </a:moveTo>
                  <a:lnTo>
                    <a:pt x="625864" y="0"/>
                  </a:lnTo>
                  <a:cubicBezTo>
                    <a:pt x="665721" y="0"/>
                    <a:pt x="698032" y="32311"/>
                    <a:pt x="698032" y="72168"/>
                  </a:cubicBezTo>
                  <a:lnTo>
                    <a:pt x="698032" y="910281"/>
                  </a:lnTo>
                  <a:cubicBezTo>
                    <a:pt x="698032" y="950138"/>
                    <a:pt x="665721" y="982449"/>
                    <a:pt x="625864" y="982449"/>
                  </a:cubicBezTo>
                  <a:lnTo>
                    <a:pt x="72168" y="982449"/>
                  </a:lnTo>
                  <a:cubicBezTo>
                    <a:pt x="32311" y="982449"/>
                    <a:pt x="0" y="950138"/>
                    <a:pt x="0" y="910281"/>
                  </a:cubicBezTo>
                  <a:lnTo>
                    <a:pt x="0" y="72168"/>
                  </a:lnTo>
                  <a:cubicBezTo>
                    <a:pt x="0" y="32311"/>
                    <a:pt x="32311" y="0"/>
                    <a:pt x="72168" y="0"/>
                  </a:cubicBezTo>
                  <a:close/>
                </a:path>
              </a:pathLst>
            </a:custGeom>
            <a:blipFill>
              <a:blip r:embed="rId4"/>
              <a:stretch>
                <a:fillRect l="-43830" r="-43830"/>
              </a:stretch>
            </a:blipFill>
          </p:spPr>
          <p:txBody>
            <a:bodyPr/>
            <a:lstStyle/>
            <a:p>
              <a:endParaRPr lang="en-US"/>
            </a:p>
          </p:txBody>
        </p:sp>
      </p:grpSp>
      <p:grpSp>
        <p:nvGrpSpPr>
          <p:cNvPr id="5" name="Group 5"/>
          <p:cNvGrpSpPr/>
          <p:nvPr/>
        </p:nvGrpSpPr>
        <p:grpSpPr>
          <a:xfrm rot="2292366">
            <a:off x="9034331" y="1068854"/>
            <a:ext cx="540129" cy="540129"/>
            <a:chOff x="0" y="0"/>
            <a:chExt cx="812800" cy="812800"/>
          </a:xfrm>
        </p:grpSpPr>
        <p:sp>
          <p:nvSpPr>
            <p:cNvPr id="6" name="Freeform 6"/>
            <p:cNvSpPr/>
            <p:nvPr/>
          </p:nvSpPr>
          <p:spPr>
            <a:xfrm>
              <a:off x="63897" y="63897"/>
              <a:ext cx="685005" cy="685005"/>
            </a:xfrm>
            <a:custGeom>
              <a:avLst/>
              <a:gdLst/>
              <a:ahLst/>
              <a:cxnLst/>
              <a:rect l="l" t="t" r="r" b="b"/>
              <a:pathLst>
                <a:path w="685005" h="685005">
                  <a:moveTo>
                    <a:pt x="384935" y="27023"/>
                  </a:moveTo>
                  <a:lnTo>
                    <a:pt x="429386" y="122268"/>
                  </a:lnTo>
                  <a:cubicBezTo>
                    <a:pt x="456796" y="181000"/>
                    <a:pt x="504006" y="228210"/>
                    <a:pt x="562738" y="255620"/>
                  </a:cubicBezTo>
                  <a:lnTo>
                    <a:pt x="657983" y="300071"/>
                  </a:lnTo>
                  <a:cubicBezTo>
                    <a:pt x="674468" y="307764"/>
                    <a:pt x="685006" y="324310"/>
                    <a:pt x="685006" y="342503"/>
                  </a:cubicBezTo>
                  <a:cubicBezTo>
                    <a:pt x="685006" y="360696"/>
                    <a:pt x="674468" y="377242"/>
                    <a:pt x="657983" y="384935"/>
                  </a:cubicBezTo>
                  <a:lnTo>
                    <a:pt x="562738" y="429386"/>
                  </a:lnTo>
                  <a:cubicBezTo>
                    <a:pt x="504006" y="456796"/>
                    <a:pt x="456796" y="504006"/>
                    <a:pt x="429386" y="562738"/>
                  </a:cubicBezTo>
                  <a:lnTo>
                    <a:pt x="384935" y="657983"/>
                  </a:lnTo>
                  <a:cubicBezTo>
                    <a:pt x="377242" y="674468"/>
                    <a:pt x="360696" y="685006"/>
                    <a:pt x="342503" y="685006"/>
                  </a:cubicBezTo>
                  <a:cubicBezTo>
                    <a:pt x="324310" y="685006"/>
                    <a:pt x="307764" y="674468"/>
                    <a:pt x="300071" y="657983"/>
                  </a:cubicBezTo>
                  <a:lnTo>
                    <a:pt x="255620" y="562738"/>
                  </a:lnTo>
                  <a:cubicBezTo>
                    <a:pt x="228210" y="504006"/>
                    <a:pt x="181000" y="456796"/>
                    <a:pt x="122268" y="429386"/>
                  </a:cubicBezTo>
                  <a:lnTo>
                    <a:pt x="27023" y="384935"/>
                  </a:lnTo>
                  <a:cubicBezTo>
                    <a:pt x="10538" y="377242"/>
                    <a:pt x="0" y="360696"/>
                    <a:pt x="0" y="342503"/>
                  </a:cubicBezTo>
                  <a:cubicBezTo>
                    <a:pt x="0" y="324310"/>
                    <a:pt x="10538" y="307764"/>
                    <a:pt x="27023" y="300071"/>
                  </a:cubicBezTo>
                  <a:lnTo>
                    <a:pt x="122268" y="255620"/>
                  </a:lnTo>
                  <a:cubicBezTo>
                    <a:pt x="181000" y="228210"/>
                    <a:pt x="228210" y="181000"/>
                    <a:pt x="255620" y="122268"/>
                  </a:cubicBezTo>
                  <a:lnTo>
                    <a:pt x="300071" y="27023"/>
                  </a:lnTo>
                  <a:cubicBezTo>
                    <a:pt x="307764" y="10538"/>
                    <a:pt x="324310" y="0"/>
                    <a:pt x="342503" y="0"/>
                  </a:cubicBezTo>
                  <a:cubicBezTo>
                    <a:pt x="360696" y="0"/>
                    <a:pt x="377242" y="10538"/>
                    <a:pt x="384935" y="27023"/>
                  </a:cubicBezTo>
                  <a:close/>
                </a:path>
              </a:pathLst>
            </a:custGeom>
            <a:solidFill>
              <a:srgbClr val="323232"/>
            </a:solidFill>
          </p:spPr>
          <p:txBody>
            <a:bodyPr/>
            <a:lstStyle/>
            <a:p>
              <a:endParaRPr lang="en-US"/>
            </a:p>
          </p:txBody>
        </p:sp>
        <p:sp>
          <p:nvSpPr>
            <p:cNvPr id="7" name="TextBox 7"/>
            <p:cNvSpPr txBox="1"/>
            <p:nvPr/>
          </p:nvSpPr>
          <p:spPr>
            <a:xfrm>
              <a:off x="190500" y="152400"/>
              <a:ext cx="431800" cy="469900"/>
            </a:xfrm>
            <a:prstGeom prst="rect">
              <a:avLst/>
            </a:prstGeom>
          </p:spPr>
          <p:txBody>
            <a:bodyPr lIns="50800" tIns="50800" rIns="50800" bIns="50800" rtlCol="0" anchor="ctr"/>
            <a:lstStyle/>
            <a:p>
              <a:pPr algn="ctr">
                <a:lnSpc>
                  <a:spcPts val="2730"/>
                </a:lnSpc>
              </a:pPr>
              <a:endParaRPr/>
            </a:p>
          </p:txBody>
        </p:sp>
      </p:grpSp>
      <p:grpSp>
        <p:nvGrpSpPr>
          <p:cNvPr id="8" name="Group 8"/>
          <p:cNvGrpSpPr/>
          <p:nvPr/>
        </p:nvGrpSpPr>
        <p:grpSpPr>
          <a:xfrm>
            <a:off x="12561547" y="6798097"/>
            <a:ext cx="1294433" cy="129443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8508"/>
            </a:solidFill>
          </p:spPr>
          <p:txBody>
            <a:bodyPr/>
            <a:lstStyle/>
            <a:p>
              <a:endParaRPr lang="en-U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730"/>
                </a:lnSpc>
              </a:pPr>
              <a:endParaRPr/>
            </a:p>
          </p:txBody>
        </p:sp>
      </p:grpSp>
      <p:sp>
        <p:nvSpPr>
          <p:cNvPr id="11" name="TextBox 11"/>
          <p:cNvSpPr txBox="1"/>
          <p:nvPr/>
        </p:nvSpPr>
        <p:spPr>
          <a:xfrm>
            <a:off x="711704" y="2114847"/>
            <a:ext cx="8094549" cy="3311762"/>
          </a:xfrm>
          <a:prstGeom prst="rect">
            <a:avLst/>
          </a:prstGeom>
        </p:spPr>
        <p:txBody>
          <a:bodyPr lIns="0" tIns="0" rIns="0" bIns="0" rtlCol="0" anchor="t">
            <a:spAutoFit/>
          </a:bodyPr>
          <a:lstStyle/>
          <a:p>
            <a:pPr algn="l">
              <a:lnSpc>
                <a:spcPts val="12706"/>
              </a:lnSpc>
            </a:pPr>
            <a:r>
              <a:rPr lang="en-US" sz="12834">
                <a:solidFill>
                  <a:srgbClr val="323232"/>
                </a:solidFill>
                <a:latin typeface="Bricolage Grotesque Bold"/>
              </a:rPr>
              <a:t>Content</a:t>
            </a:r>
          </a:p>
          <a:p>
            <a:pPr algn="l">
              <a:lnSpc>
                <a:spcPts val="12706"/>
              </a:lnSpc>
            </a:pPr>
            <a:r>
              <a:rPr lang="en-US" sz="12834">
                <a:solidFill>
                  <a:srgbClr val="323232"/>
                </a:solidFill>
                <a:latin typeface="Bricolage Grotesque Bold"/>
              </a:rPr>
              <a:t>Index</a:t>
            </a:r>
          </a:p>
        </p:txBody>
      </p:sp>
      <p:grpSp>
        <p:nvGrpSpPr>
          <p:cNvPr id="12" name="Group 12"/>
          <p:cNvGrpSpPr/>
          <p:nvPr/>
        </p:nvGrpSpPr>
        <p:grpSpPr>
          <a:xfrm>
            <a:off x="9089832" y="4224971"/>
            <a:ext cx="770761" cy="77076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8508"/>
            </a:solidFill>
          </p:spPr>
          <p:txBody>
            <a:bodyPr/>
            <a:lstStyle/>
            <a:p>
              <a:endParaRPr lang="en-US"/>
            </a:p>
          </p:txBody>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355"/>
                </a:lnSpc>
              </a:pPr>
              <a:endParaRPr/>
            </a:p>
          </p:txBody>
        </p:sp>
      </p:grpSp>
      <p:sp>
        <p:nvSpPr>
          <p:cNvPr id="15" name="Freeform 15"/>
          <p:cNvSpPr/>
          <p:nvPr/>
        </p:nvSpPr>
        <p:spPr>
          <a:xfrm>
            <a:off x="9311077" y="4446216"/>
            <a:ext cx="328271" cy="328271"/>
          </a:xfrm>
          <a:custGeom>
            <a:avLst/>
            <a:gdLst/>
            <a:ahLst/>
            <a:cxnLst/>
            <a:rect l="l" t="t" r="r" b="b"/>
            <a:pathLst>
              <a:path w="328271" h="328271">
                <a:moveTo>
                  <a:pt x="0" y="0"/>
                </a:moveTo>
                <a:lnTo>
                  <a:pt x="328271" y="0"/>
                </a:lnTo>
                <a:lnTo>
                  <a:pt x="328271" y="328271"/>
                </a:lnTo>
                <a:lnTo>
                  <a:pt x="0" y="32827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6" name="TextBox 16"/>
          <p:cNvSpPr txBox="1"/>
          <p:nvPr/>
        </p:nvSpPr>
        <p:spPr>
          <a:xfrm>
            <a:off x="711704" y="6360059"/>
            <a:ext cx="1330128" cy="799876"/>
          </a:xfrm>
          <a:prstGeom prst="rect">
            <a:avLst/>
          </a:prstGeom>
        </p:spPr>
        <p:txBody>
          <a:bodyPr lIns="0" tIns="0" rIns="0" bIns="0" rtlCol="0" anchor="t">
            <a:spAutoFit/>
          </a:bodyPr>
          <a:lstStyle/>
          <a:p>
            <a:pPr algn="l">
              <a:lnSpc>
                <a:spcPts val="6512"/>
              </a:lnSpc>
            </a:pPr>
            <a:r>
              <a:rPr lang="en-US" sz="4823" spc="-86">
                <a:solidFill>
                  <a:srgbClr val="323232"/>
                </a:solidFill>
                <a:latin typeface="Bricolage Grotesque Bold"/>
              </a:rPr>
              <a:t>01</a:t>
            </a:r>
          </a:p>
        </p:txBody>
      </p:sp>
      <p:sp>
        <p:nvSpPr>
          <p:cNvPr id="17" name="TextBox 17"/>
          <p:cNvSpPr txBox="1"/>
          <p:nvPr/>
        </p:nvSpPr>
        <p:spPr>
          <a:xfrm>
            <a:off x="711704" y="7177602"/>
            <a:ext cx="1920662" cy="688780"/>
          </a:xfrm>
          <a:prstGeom prst="rect">
            <a:avLst/>
          </a:prstGeom>
        </p:spPr>
        <p:txBody>
          <a:bodyPr lIns="0" tIns="0" rIns="0" bIns="0" rtlCol="0" anchor="t">
            <a:spAutoFit/>
          </a:bodyPr>
          <a:lstStyle/>
          <a:p>
            <a:pPr algn="l">
              <a:lnSpc>
                <a:spcPts val="2730"/>
              </a:lnSpc>
            </a:pPr>
            <a:r>
              <a:rPr lang="en-US" sz="2022" spc="-36">
                <a:solidFill>
                  <a:srgbClr val="323232"/>
                </a:solidFill>
                <a:latin typeface="Bricolage Grotesque Light"/>
              </a:rPr>
              <a:t>Company</a:t>
            </a:r>
          </a:p>
          <a:p>
            <a:pPr algn="l">
              <a:lnSpc>
                <a:spcPts val="2730"/>
              </a:lnSpc>
            </a:pPr>
            <a:r>
              <a:rPr lang="en-US" sz="2022" spc="-36">
                <a:solidFill>
                  <a:srgbClr val="323232"/>
                </a:solidFill>
                <a:latin typeface="Bricolage Grotesque Light"/>
              </a:rPr>
              <a:t>Information</a:t>
            </a:r>
          </a:p>
        </p:txBody>
      </p:sp>
      <p:sp>
        <p:nvSpPr>
          <p:cNvPr id="18" name="TextBox 18"/>
          <p:cNvSpPr txBox="1"/>
          <p:nvPr/>
        </p:nvSpPr>
        <p:spPr>
          <a:xfrm>
            <a:off x="711704" y="8096585"/>
            <a:ext cx="1307670" cy="799876"/>
          </a:xfrm>
          <a:prstGeom prst="rect">
            <a:avLst/>
          </a:prstGeom>
        </p:spPr>
        <p:txBody>
          <a:bodyPr lIns="0" tIns="0" rIns="0" bIns="0" rtlCol="0" anchor="t">
            <a:spAutoFit/>
          </a:bodyPr>
          <a:lstStyle/>
          <a:p>
            <a:pPr algn="l">
              <a:lnSpc>
                <a:spcPts val="6512"/>
              </a:lnSpc>
            </a:pPr>
            <a:r>
              <a:rPr lang="en-US" sz="4823" spc="-86">
                <a:solidFill>
                  <a:srgbClr val="323232"/>
                </a:solidFill>
                <a:latin typeface="Bricolage Grotesque Bold"/>
              </a:rPr>
              <a:t>05</a:t>
            </a:r>
          </a:p>
        </p:txBody>
      </p:sp>
      <p:sp>
        <p:nvSpPr>
          <p:cNvPr id="19" name="TextBox 19"/>
          <p:cNvSpPr txBox="1"/>
          <p:nvPr/>
        </p:nvSpPr>
        <p:spPr>
          <a:xfrm>
            <a:off x="711704" y="8914128"/>
            <a:ext cx="1307670" cy="344172"/>
          </a:xfrm>
          <a:prstGeom prst="rect">
            <a:avLst/>
          </a:prstGeom>
        </p:spPr>
        <p:txBody>
          <a:bodyPr lIns="0" tIns="0" rIns="0" bIns="0" rtlCol="0" anchor="t">
            <a:spAutoFit/>
          </a:bodyPr>
          <a:lstStyle/>
          <a:p>
            <a:pPr algn="l">
              <a:lnSpc>
                <a:spcPts val="2730"/>
              </a:lnSpc>
            </a:pPr>
            <a:r>
              <a:rPr lang="en-US" sz="2022" spc="-36">
                <a:solidFill>
                  <a:srgbClr val="323232"/>
                </a:solidFill>
                <a:latin typeface="Bricolage Grotesque Light"/>
              </a:rPr>
              <a:t>Assets</a:t>
            </a:r>
          </a:p>
        </p:txBody>
      </p:sp>
      <p:sp>
        <p:nvSpPr>
          <p:cNvPr id="20" name="TextBox 20"/>
          <p:cNvSpPr txBox="1"/>
          <p:nvPr/>
        </p:nvSpPr>
        <p:spPr>
          <a:xfrm>
            <a:off x="3060991" y="6360059"/>
            <a:ext cx="1167578" cy="799876"/>
          </a:xfrm>
          <a:prstGeom prst="rect">
            <a:avLst/>
          </a:prstGeom>
        </p:spPr>
        <p:txBody>
          <a:bodyPr lIns="0" tIns="0" rIns="0" bIns="0" rtlCol="0" anchor="t">
            <a:spAutoFit/>
          </a:bodyPr>
          <a:lstStyle/>
          <a:p>
            <a:pPr algn="l">
              <a:lnSpc>
                <a:spcPts val="6512"/>
              </a:lnSpc>
            </a:pPr>
            <a:r>
              <a:rPr lang="en-US" sz="4823" spc="-86">
                <a:solidFill>
                  <a:srgbClr val="323232"/>
                </a:solidFill>
                <a:latin typeface="Bricolage Grotesque Bold"/>
              </a:rPr>
              <a:t>02</a:t>
            </a:r>
          </a:p>
        </p:txBody>
      </p:sp>
      <p:sp>
        <p:nvSpPr>
          <p:cNvPr id="21" name="TextBox 21"/>
          <p:cNvSpPr txBox="1"/>
          <p:nvPr/>
        </p:nvSpPr>
        <p:spPr>
          <a:xfrm>
            <a:off x="3060991" y="7177602"/>
            <a:ext cx="1561738" cy="688780"/>
          </a:xfrm>
          <a:prstGeom prst="rect">
            <a:avLst/>
          </a:prstGeom>
        </p:spPr>
        <p:txBody>
          <a:bodyPr lIns="0" tIns="0" rIns="0" bIns="0" rtlCol="0" anchor="t">
            <a:spAutoFit/>
          </a:bodyPr>
          <a:lstStyle/>
          <a:p>
            <a:pPr algn="l">
              <a:lnSpc>
                <a:spcPts val="2730"/>
              </a:lnSpc>
            </a:pPr>
            <a:r>
              <a:rPr lang="en-US" sz="2022" spc="-36">
                <a:solidFill>
                  <a:srgbClr val="323232"/>
                </a:solidFill>
                <a:latin typeface="Bricolage Grotesque Light"/>
              </a:rPr>
              <a:t>Business</a:t>
            </a:r>
          </a:p>
          <a:p>
            <a:pPr algn="l">
              <a:lnSpc>
                <a:spcPts val="2730"/>
              </a:lnSpc>
            </a:pPr>
            <a:r>
              <a:rPr lang="en-US" sz="2022" spc="-36">
                <a:solidFill>
                  <a:srgbClr val="323232"/>
                </a:solidFill>
                <a:latin typeface="Bricolage Grotesque Light"/>
              </a:rPr>
              <a:t>Model</a:t>
            </a:r>
          </a:p>
        </p:txBody>
      </p:sp>
      <p:sp>
        <p:nvSpPr>
          <p:cNvPr id="22" name="TextBox 22"/>
          <p:cNvSpPr txBox="1"/>
          <p:nvPr/>
        </p:nvSpPr>
        <p:spPr>
          <a:xfrm>
            <a:off x="3060991" y="8096585"/>
            <a:ext cx="1167578" cy="799876"/>
          </a:xfrm>
          <a:prstGeom prst="rect">
            <a:avLst/>
          </a:prstGeom>
        </p:spPr>
        <p:txBody>
          <a:bodyPr lIns="0" tIns="0" rIns="0" bIns="0" rtlCol="0" anchor="t">
            <a:spAutoFit/>
          </a:bodyPr>
          <a:lstStyle/>
          <a:p>
            <a:pPr algn="l">
              <a:lnSpc>
                <a:spcPts val="6512"/>
              </a:lnSpc>
            </a:pPr>
            <a:r>
              <a:rPr lang="en-US" sz="4823" spc="-86">
                <a:solidFill>
                  <a:srgbClr val="323232"/>
                </a:solidFill>
                <a:latin typeface="Bricolage Grotesque Bold"/>
              </a:rPr>
              <a:t>06</a:t>
            </a:r>
          </a:p>
        </p:txBody>
      </p:sp>
      <p:sp>
        <p:nvSpPr>
          <p:cNvPr id="23" name="TextBox 23"/>
          <p:cNvSpPr txBox="1"/>
          <p:nvPr/>
        </p:nvSpPr>
        <p:spPr>
          <a:xfrm>
            <a:off x="3060991" y="8914128"/>
            <a:ext cx="1697988" cy="688780"/>
          </a:xfrm>
          <a:prstGeom prst="rect">
            <a:avLst/>
          </a:prstGeom>
        </p:spPr>
        <p:txBody>
          <a:bodyPr lIns="0" tIns="0" rIns="0" bIns="0" rtlCol="0" anchor="t">
            <a:spAutoFit/>
          </a:bodyPr>
          <a:lstStyle/>
          <a:p>
            <a:pPr algn="l">
              <a:lnSpc>
                <a:spcPts val="2730"/>
              </a:lnSpc>
            </a:pPr>
            <a:r>
              <a:rPr lang="en-US" sz="2022" spc="-36">
                <a:solidFill>
                  <a:srgbClr val="323232"/>
                </a:solidFill>
                <a:latin typeface="Bricolage Grotesque Light"/>
              </a:rPr>
              <a:t>Financial</a:t>
            </a:r>
          </a:p>
          <a:p>
            <a:pPr algn="l">
              <a:lnSpc>
                <a:spcPts val="2730"/>
              </a:lnSpc>
            </a:pPr>
            <a:r>
              <a:rPr lang="en-US" sz="2022" spc="-36">
                <a:solidFill>
                  <a:srgbClr val="323232"/>
                </a:solidFill>
                <a:latin typeface="Bricolage Grotesque Light"/>
              </a:rPr>
              <a:t>Highlights</a:t>
            </a:r>
          </a:p>
        </p:txBody>
      </p:sp>
      <p:sp>
        <p:nvSpPr>
          <p:cNvPr id="24" name="TextBox 24"/>
          <p:cNvSpPr txBox="1"/>
          <p:nvPr/>
        </p:nvSpPr>
        <p:spPr>
          <a:xfrm>
            <a:off x="5247728" y="6360059"/>
            <a:ext cx="1103977" cy="799876"/>
          </a:xfrm>
          <a:prstGeom prst="rect">
            <a:avLst/>
          </a:prstGeom>
        </p:spPr>
        <p:txBody>
          <a:bodyPr lIns="0" tIns="0" rIns="0" bIns="0" rtlCol="0" anchor="t">
            <a:spAutoFit/>
          </a:bodyPr>
          <a:lstStyle/>
          <a:p>
            <a:pPr algn="l">
              <a:lnSpc>
                <a:spcPts val="6512"/>
              </a:lnSpc>
            </a:pPr>
            <a:r>
              <a:rPr lang="en-US" sz="4823" spc="-86">
                <a:solidFill>
                  <a:srgbClr val="323232"/>
                </a:solidFill>
                <a:latin typeface="Bricolage Grotesque Bold"/>
              </a:rPr>
              <a:t>03</a:t>
            </a:r>
          </a:p>
        </p:txBody>
      </p:sp>
      <p:sp>
        <p:nvSpPr>
          <p:cNvPr id="25" name="TextBox 25"/>
          <p:cNvSpPr txBox="1"/>
          <p:nvPr/>
        </p:nvSpPr>
        <p:spPr>
          <a:xfrm>
            <a:off x="5247728" y="7177602"/>
            <a:ext cx="1762232" cy="688780"/>
          </a:xfrm>
          <a:prstGeom prst="rect">
            <a:avLst/>
          </a:prstGeom>
        </p:spPr>
        <p:txBody>
          <a:bodyPr lIns="0" tIns="0" rIns="0" bIns="0" rtlCol="0" anchor="t">
            <a:spAutoFit/>
          </a:bodyPr>
          <a:lstStyle/>
          <a:p>
            <a:pPr algn="l">
              <a:lnSpc>
                <a:spcPts val="2730"/>
              </a:lnSpc>
            </a:pPr>
            <a:r>
              <a:rPr lang="en-US" sz="2022" spc="-36">
                <a:solidFill>
                  <a:srgbClr val="323232"/>
                </a:solidFill>
                <a:latin typeface="Bricolage Grotesque Light"/>
              </a:rPr>
              <a:t>Company</a:t>
            </a:r>
          </a:p>
          <a:p>
            <a:pPr algn="l">
              <a:lnSpc>
                <a:spcPts val="2730"/>
              </a:lnSpc>
            </a:pPr>
            <a:r>
              <a:rPr lang="en-US" sz="2022" spc="-36">
                <a:solidFill>
                  <a:srgbClr val="323232"/>
                </a:solidFill>
                <a:latin typeface="Bricolage Grotesque Light"/>
              </a:rPr>
              <a:t>Network</a:t>
            </a:r>
          </a:p>
        </p:txBody>
      </p:sp>
      <p:sp>
        <p:nvSpPr>
          <p:cNvPr id="26" name="TextBox 26"/>
          <p:cNvSpPr txBox="1"/>
          <p:nvPr/>
        </p:nvSpPr>
        <p:spPr>
          <a:xfrm>
            <a:off x="5247728" y="8096585"/>
            <a:ext cx="1167626" cy="799876"/>
          </a:xfrm>
          <a:prstGeom prst="rect">
            <a:avLst/>
          </a:prstGeom>
        </p:spPr>
        <p:txBody>
          <a:bodyPr lIns="0" tIns="0" rIns="0" bIns="0" rtlCol="0" anchor="t">
            <a:spAutoFit/>
          </a:bodyPr>
          <a:lstStyle/>
          <a:p>
            <a:pPr algn="l">
              <a:lnSpc>
                <a:spcPts val="6512"/>
              </a:lnSpc>
            </a:pPr>
            <a:r>
              <a:rPr lang="en-US" sz="4823" spc="-86">
                <a:solidFill>
                  <a:srgbClr val="323232"/>
                </a:solidFill>
                <a:latin typeface="Bricolage Grotesque Bold"/>
              </a:rPr>
              <a:t>07</a:t>
            </a:r>
          </a:p>
        </p:txBody>
      </p:sp>
      <p:sp>
        <p:nvSpPr>
          <p:cNvPr id="27" name="TextBox 27"/>
          <p:cNvSpPr txBox="1"/>
          <p:nvPr/>
        </p:nvSpPr>
        <p:spPr>
          <a:xfrm>
            <a:off x="5247728" y="8914128"/>
            <a:ext cx="1955321" cy="688780"/>
          </a:xfrm>
          <a:prstGeom prst="rect">
            <a:avLst/>
          </a:prstGeom>
        </p:spPr>
        <p:txBody>
          <a:bodyPr lIns="0" tIns="0" rIns="0" bIns="0" rtlCol="0" anchor="t">
            <a:spAutoFit/>
          </a:bodyPr>
          <a:lstStyle/>
          <a:p>
            <a:pPr algn="l">
              <a:lnSpc>
                <a:spcPts val="2730"/>
              </a:lnSpc>
            </a:pPr>
            <a:r>
              <a:rPr lang="en-US" sz="2022" spc="-36">
                <a:solidFill>
                  <a:srgbClr val="323232"/>
                </a:solidFill>
                <a:latin typeface="Bricolage Grotesque Light"/>
              </a:rPr>
              <a:t>Stock</a:t>
            </a:r>
          </a:p>
          <a:p>
            <a:pPr algn="l">
              <a:lnSpc>
                <a:spcPts val="2730"/>
              </a:lnSpc>
            </a:pPr>
            <a:r>
              <a:rPr lang="en-US" sz="2022" spc="-36">
                <a:solidFill>
                  <a:srgbClr val="323232"/>
                </a:solidFill>
                <a:latin typeface="Bricolage Grotesque Light"/>
              </a:rPr>
              <a:t>Highlights</a:t>
            </a:r>
          </a:p>
        </p:txBody>
      </p:sp>
      <p:sp>
        <p:nvSpPr>
          <p:cNvPr id="28" name="TextBox 28"/>
          <p:cNvSpPr txBox="1"/>
          <p:nvPr/>
        </p:nvSpPr>
        <p:spPr>
          <a:xfrm>
            <a:off x="7434513" y="6360059"/>
            <a:ext cx="1066355" cy="799876"/>
          </a:xfrm>
          <a:prstGeom prst="rect">
            <a:avLst/>
          </a:prstGeom>
        </p:spPr>
        <p:txBody>
          <a:bodyPr lIns="0" tIns="0" rIns="0" bIns="0" rtlCol="0" anchor="t">
            <a:spAutoFit/>
          </a:bodyPr>
          <a:lstStyle/>
          <a:p>
            <a:pPr algn="l">
              <a:lnSpc>
                <a:spcPts val="6512"/>
              </a:lnSpc>
            </a:pPr>
            <a:r>
              <a:rPr lang="en-US" sz="4823" spc="-86">
                <a:solidFill>
                  <a:srgbClr val="323232"/>
                </a:solidFill>
                <a:latin typeface="Bricolage Grotesque Bold"/>
              </a:rPr>
              <a:t>04</a:t>
            </a:r>
          </a:p>
        </p:txBody>
      </p:sp>
      <p:sp>
        <p:nvSpPr>
          <p:cNvPr id="29" name="TextBox 29"/>
          <p:cNvSpPr txBox="1"/>
          <p:nvPr/>
        </p:nvSpPr>
        <p:spPr>
          <a:xfrm>
            <a:off x="7434513" y="7177602"/>
            <a:ext cx="1709487" cy="688780"/>
          </a:xfrm>
          <a:prstGeom prst="rect">
            <a:avLst/>
          </a:prstGeom>
        </p:spPr>
        <p:txBody>
          <a:bodyPr lIns="0" tIns="0" rIns="0" bIns="0" rtlCol="0" anchor="t">
            <a:spAutoFit/>
          </a:bodyPr>
          <a:lstStyle/>
          <a:p>
            <a:pPr algn="l">
              <a:lnSpc>
                <a:spcPts val="2730"/>
              </a:lnSpc>
            </a:pPr>
            <a:r>
              <a:rPr lang="en-US" sz="2022" spc="-36">
                <a:solidFill>
                  <a:srgbClr val="323232"/>
                </a:solidFill>
                <a:latin typeface="Bricolage Grotesque Light"/>
              </a:rPr>
              <a:t>Financial</a:t>
            </a:r>
          </a:p>
          <a:p>
            <a:pPr algn="l">
              <a:lnSpc>
                <a:spcPts val="2730"/>
              </a:lnSpc>
            </a:pPr>
            <a:r>
              <a:rPr lang="en-US" sz="2022" spc="-36">
                <a:solidFill>
                  <a:srgbClr val="323232"/>
                </a:solidFill>
                <a:latin typeface="Bricolage Grotesque Light"/>
              </a:rPr>
              <a:t>Position</a:t>
            </a:r>
          </a:p>
        </p:txBody>
      </p:sp>
      <p:sp>
        <p:nvSpPr>
          <p:cNvPr id="30" name="Freeform 30"/>
          <p:cNvSpPr/>
          <p:nvPr/>
        </p:nvSpPr>
        <p:spPr>
          <a:xfrm>
            <a:off x="12765858" y="7002408"/>
            <a:ext cx="885811" cy="885811"/>
          </a:xfrm>
          <a:custGeom>
            <a:avLst/>
            <a:gdLst/>
            <a:ahLst/>
            <a:cxnLst/>
            <a:rect l="l" t="t" r="r" b="b"/>
            <a:pathLst>
              <a:path w="885811" h="885811">
                <a:moveTo>
                  <a:pt x="0" y="0"/>
                </a:moveTo>
                <a:lnTo>
                  <a:pt x="885811" y="0"/>
                </a:lnTo>
                <a:lnTo>
                  <a:pt x="885811" y="885811"/>
                </a:lnTo>
                <a:lnTo>
                  <a:pt x="0" y="88581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1" name="TextBox 31"/>
          <p:cNvSpPr txBox="1"/>
          <p:nvPr/>
        </p:nvSpPr>
        <p:spPr>
          <a:xfrm>
            <a:off x="864104" y="685986"/>
            <a:ext cx="1155270" cy="273685"/>
          </a:xfrm>
          <a:prstGeom prst="rect">
            <a:avLst/>
          </a:prstGeom>
        </p:spPr>
        <p:txBody>
          <a:bodyPr lIns="0" tIns="0" rIns="0" bIns="0" rtlCol="0" anchor="t">
            <a:spAutoFit/>
          </a:bodyPr>
          <a:lstStyle/>
          <a:p>
            <a:pPr algn="l">
              <a:lnSpc>
                <a:spcPts val="2239"/>
              </a:lnSpc>
            </a:pPr>
            <a:r>
              <a:rPr lang="en-US" sz="1599">
                <a:solidFill>
                  <a:srgbClr val="323232"/>
                </a:solidFill>
                <a:latin typeface="Bricolage Grotesque Bold"/>
              </a:rPr>
              <a:t>Borcelle</a:t>
            </a:r>
          </a:p>
        </p:txBody>
      </p:sp>
      <p:sp>
        <p:nvSpPr>
          <p:cNvPr id="32" name="TextBox 32"/>
          <p:cNvSpPr txBox="1"/>
          <p:nvPr/>
        </p:nvSpPr>
        <p:spPr>
          <a:xfrm>
            <a:off x="11922646" y="685986"/>
            <a:ext cx="1909771" cy="273685"/>
          </a:xfrm>
          <a:prstGeom prst="rect">
            <a:avLst/>
          </a:prstGeom>
        </p:spPr>
        <p:txBody>
          <a:bodyPr lIns="0" tIns="0" rIns="0" bIns="0" rtlCol="0" anchor="t">
            <a:spAutoFit/>
          </a:bodyPr>
          <a:lstStyle/>
          <a:p>
            <a:pPr algn="l">
              <a:lnSpc>
                <a:spcPts val="2239"/>
              </a:lnSpc>
              <a:spcBef>
                <a:spcPct val="0"/>
              </a:spcBef>
            </a:pPr>
            <a:r>
              <a:rPr lang="en-US" sz="1599">
                <a:solidFill>
                  <a:srgbClr val="323232"/>
                </a:solidFill>
                <a:latin typeface="Bricolage Grotesque Light"/>
              </a:rPr>
              <a:t>March 24, 2036</a:t>
            </a:r>
          </a:p>
        </p:txBody>
      </p:sp>
      <p:sp>
        <p:nvSpPr>
          <p:cNvPr id="33" name="TextBox 33"/>
          <p:cNvSpPr txBox="1"/>
          <p:nvPr/>
        </p:nvSpPr>
        <p:spPr>
          <a:xfrm>
            <a:off x="14180471" y="685986"/>
            <a:ext cx="3395825" cy="273685"/>
          </a:xfrm>
          <a:prstGeom prst="rect">
            <a:avLst/>
          </a:prstGeom>
        </p:spPr>
        <p:txBody>
          <a:bodyPr lIns="0" tIns="0" rIns="0" bIns="0" rtlCol="0" anchor="t">
            <a:spAutoFit/>
          </a:bodyPr>
          <a:lstStyle/>
          <a:p>
            <a:pPr algn="r">
              <a:lnSpc>
                <a:spcPts val="2239"/>
              </a:lnSpc>
            </a:pPr>
            <a:r>
              <a:rPr lang="en-US" sz="1599">
                <a:solidFill>
                  <a:srgbClr val="323232"/>
                </a:solidFill>
                <a:latin typeface="Bricolage Grotesque Bold"/>
              </a:rPr>
              <a:t>Innovative &amp; Collaborative</a:t>
            </a:r>
          </a:p>
        </p:txBody>
      </p:sp>
      <p:grpSp>
        <p:nvGrpSpPr>
          <p:cNvPr id="34" name="Group 34"/>
          <p:cNvGrpSpPr/>
          <p:nvPr/>
        </p:nvGrpSpPr>
        <p:grpSpPr>
          <a:xfrm>
            <a:off x="711704" y="796299"/>
            <a:ext cx="91161" cy="91161"/>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8508"/>
            </a:solidFill>
          </p:spPr>
          <p:txBody>
            <a:bodyPr/>
            <a:lstStyle/>
            <a:p>
              <a:endParaRPr lang="en-US"/>
            </a:p>
          </p:txBody>
        </p:sp>
        <p:sp>
          <p:nvSpPr>
            <p:cNvPr id="36" name="TextBox 36"/>
            <p:cNvSpPr txBox="1"/>
            <p:nvPr/>
          </p:nvSpPr>
          <p:spPr>
            <a:xfrm>
              <a:off x="76200" y="38100"/>
              <a:ext cx="660400" cy="698500"/>
            </a:xfrm>
            <a:prstGeom prst="rect">
              <a:avLst/>
            </a:prstGeom>
          </p:spPr>
          <p:txBody>
            <a:bodyPr lIns="50800" tIns="50800" rIns="50800" bIns="50800" rtlCol="0" anchor="ctr"/>
            <a:lstStyle/>
            <a:p>
              <a:pPr algn="ctr">
                <a:lnSpc>
                  <a:spcPts val="2355"/>
                </a:lnSpc>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240000">
            <a:off x="-3866284" y="56937"/>
            <a:ext cx="12876504" cy="11131181"/>
          </a:xfrm>
          <a:custGeom>
            <a:avLst/>
            <a:gdLst/>
            <a:ahLst/>
            <a:cxnLst/>
            <a:rect l="l" t="t" r="r" b="b"/>
            <a:pathLst>
              <a:path w="12876504" h="11131181">
                <a:moveTo>
                  <a:pt x="0" y="0"/>
                </a:moveTo>
                <a:lnTo>
                  <a:pt x="12876505" y="0"/>
                </a:lnTo>
                <a:lnTo>
                  <a:pt x="12876505" y="11131180"/>
                </a:lnTo>
                <a:lnTo>
                  <a:pt x="0" y="11131180"/>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1" name="Freeform 11"/>
          <p:cNvSpPr/>
          <p:nvPr/>
        </p:nvSpPr>
        <p:spPr>
          <a:xfrm>
            <a:off x="16522694" y="8843593"/>
            <a:ext cx="317103" cy="299230"/>
          </a:xfrm>
          <a:custGeom>
            <a:avLst/>
            <a:gdLst/>
            <a:ahLst/>
            <a:cxnLst/>
            <a:rect l="l" t="t" r="r" b="b"/>
            <a:pathLst>
              <a:path w="317103" h="299230">
                <a:moveTo>
                  <a:pt x="0" y="0"/>
                </a:moveTo>
                <a:lnTo>
                  <a:pt x="317103" y="0"/>
                </a:lnTo>
                <a:lnTo>
                  <a:pt x="317103" y="299229"/>
                </a:lnTo>
                <a:lnTo>
                  <a:pt x="0" y="29922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TextBox 13"/>
          <p:cNvSpPr txBox="1"/>
          <p:nvPr/>
        </p:nvSpPr>
        <p:spPr>
          <a:xfrm>
            <a:off x="9693911" y="1761323"/>
            <a:ext cx="8034785" cy="1107996"/>
          </a:xfrm>
          <a:prstGeom prst="rect">
            <a:avLst/>
          </a:prstGeom>
        </p:spPr>
        <p:txBody>
          <a:bodyPr lIns="0" tIns="0" rIns="0" bIns="0" rtlCol="0" anchor="t">
            <a:spAutoFit/>
          </a:bodyPr>
          <a:lstStyle/>
          <a:p>
            <a:pPr algn="l"/>
            <a:r>
              <a:rPr lang="en-US" sz="7200" b="1" i="0" dirty="0">
                <a:solidFill>
                  <a:srgbClr val="000000"/>
                </a:solidFill>
                <a:effectLst/>
                <a:highlight>
                  <a:srgbClr val="FFFFFF"/>
                </a:highlight>
                <a:latin typeface="adobe-clean"/>
              </a:rPr>
              <a:t> Area Charts</a:t>
            </a:r>
          </a:p>
        </p:txBody>
      </p:sp>
      <p:sp>
        <p:nvSpPr>
          <p:cNvPr id="20" name="Freeform 20"/>
          <p:cNvSpPr/>
          <p:nvPr/>
        </p:nvSpPr>
        <p:spPr>
          <a:xfrm>
            <a:off x="5612319" y="8297841"/>
            <a:ext cx="885811" cy="885811"/>
          </a:xfrm>
          <a:custGeom>
            <a:avLst/>
            <a:gdLst/>
            <a:ahLst/>
            <a:cxnLst/>
            <a:rect l="l" t="t" r="r" b="b"/>
            <a:pathLst>
              <a:path w="885811" h="885811">
                <a:moveTo>
                  <a:pt x="0" y="0"/>
                </a:moveTo>
                <a:lnTo>
                  <a:pt x="885811" y="0"/>
                </a:lnTo>
                <a:lnTo>
                  <a:pt x="885811" y="885811"/>
                </a:lnTo>
                <a:lnTo>
                  <a:pt x="0" y="88581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pic>
        <p:nvPicPr>
          <p:cNvPr id="28" name="Picture 27">
            <a:extLst>
              <a:ext uri="{FF2B5EF4-FFF2-40B4-BE49-F238E27FC236}">
                <a16:creationId xmlns:a16="http://schemas.microsoft.com/office/drawing/2014/main" id="{FE857473-8208-1EAA-7EAA-4A7771AA8C9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82000" y="3318701"/>
            <a:ext cx="9018251" cy="5636407"/>
          </a:xfrm>
          <a:prstGeom prst="rect">
            <a:avLst/>
          </a:prstGeom>
        </p:spPr>
      </p:pic>
      <p:sp>
        <p:nvSpPr>
          <p:cNvPr id="29" name="TextBox 28">
            <a:extLst>
              <a:ext uri="{FF2B5EF4-FFF2-40B4-BE49-F238E27FC236}">
                <a16:creationId xmlns:a16="http://schemas.microsoft.com/office/drawing/2014/main" id="{CD5420E6-C81E-D7DB-8002-7AA55D1EB31D}"/>
              </a:ext>
            </a:extLst>
          </p:cNvPr>
          <p:cNvSpPr txBox="1"/>
          <p:nvPr/>
        </p:nvSpPr>
        <p:spPr>
          <a:xfrm>
            <a:off x="1219200" y="3086100"/>
            <a:ext cx="7010400" cy="3170099"/>
          </a:xfrm>
          <a:prstGeom prst="rect">
            <a:avLst/>
          </a:prstGeom>
          <a:noFill/>
        </p:spPr>
        <p:txBody>
          <a:bodyPr wrap="square" rtlCol="0">
            <a:spAutoFit/>
          </a:bodyPr>
          <a:lstStyle/>
          <a:p>
            <a:r>
              <a:rPr lang="en-US" sz="4000" dirty="0"/>
              <a:t>The below Area chart clearly shows you how the usage of Tableau, Power BI, and Looker varies over the past six years. </a:t>
            </a:r>
          </a:p>
          <a:p>
            <a:endParaRPr lang="en-US" sz="4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748131">
            <a:off x="3420501" y="-4855005"/>
            <a:ext cx="13649784" cy="11799648"/>
          </a:xfrm>
          <a:custGeom>
            <a:avLst/>
            <a:gdLst/>
            <a:ahLst/>
            <a:cxnLst/>
            <a:rect l="l" t="t" r="r" b="b"/>
            <a:pathLst>
              <a:path w="13649784" h="11799648">
                <a:moveTo>
                  <a:pt x="0" y="0"/>
                </a:moveTo>
                <a:lnTo>
                  <a:pt x="13649785" y="0"/>
                </a:lnTo>
                <a:lnTo>
                  <a:pt x="13649785" y="11799648"/>
                </a:lnTo>
                <a:lnTo>
                  <a:pt x="0" y="11799648"/>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p:nvPr/>
        </p:nvGrpSpPr>
        <p:grpSpPr>
          <a:xfrm>
            <a:off x="11319877" y="2676209"/>
            <a:ext cx="588433" cy="588433"/>
            <a:chOff x="0" y="0"/>
            <a:chExt cx="812800" cy="812800"/>
          </a:xfrm>
        </p:grpSpPr>
        <p:sp>
          <p:nvSpPr>
            <p:cNvPr id="7" name="Freeform 7"/>
            <p:cNvSpPr/>
            <p:nvPr/>
          </p:nvSpPr>
          <p:spPr>
            <a:xfrm>
              <a:off x="0" y="0"/>
              <a:ext cx="812800" cy="812800"/>
            </a:xfrm>
            <a:custGeom>
              <a:avLst/>
              <a:gdLst/>
              <a:ahLst/>
              <a:cxnLst/>
              <a:rect l="l" t="t" r="r" b="b"/>
              <a:pathLst>
                <a:path w="812800" h="812800">
                  <a:moveTo>
                    <a:pt x="131568" y="0"/>
                  </a:moveTo>
                  <a:lnTo>
                    <a:pt x="681232" y="0"/>
                  </a:lnTo>
                  <a:cubicBezTo>
                    <a:pt x="716126" y="0"/>
                    <a:pt x="749591" y="13862"/>
                    <a:pt x="774265" y="38535"/>
                  </a:cubicBezTo>
                  <a:cubicBezTo>
                    <a:pt x="798938" y="63209"/>
                    <a:pt x="812800" y="96674"/>
                    <a:pt x="812800" y="131568"/>
                  </a:cubicBezTo>
                  <a:lnTo>
                    <a:pt x="812800" y="681232"/>
                  </a:lnTo>
                  <a:cubicBezTo>
                    <a:pt x="812800" y="716126"/>
                    <a:pt x="798938" y="749591"/>
                    <a:pt x="774265" y="774265"/>
                  </a:cubicBezTo>
                  <a:cubicBezTo>
                    <a:pt x="749591" y="798938"/>
                    <a:pt x="716126" y="812800"/>
                    <a:pt x="681232" y="812800"/>
                  </a:cubicBezTo>
                  <a:lnTo>
                    <a:pt x="131568" y="812800"/>
                  </a:lnTo>
                  <a:cubicBezTo>
                    <a:pt x="96674" y="812800"/>
                    <a:pt x="63209" y="798938"/>
                    <a:pt x="38535" y="774265"/>
                  </a:cubicBezTo>
                  <a:cubicBezTo>
                    <a:pt x="13862" y="749591"/>
                    <a:pt x="0" y="716126"/>
                    <a:pt x="0" y="681232"/>
                  </a:cubicBezTo>
                  <a:lnTo>
                    <a:pt x="0" y="131568"/>
                  </a:lnTo>
                  <a:cubicBezTo>
                    <a:pt x="0" y="96674"/>
                    <a:pt x="13862" y="63209"/>
                    <a:pt x="38535" y="38535"/>
                  </a:cubicBezTo>
                  <a:cubicBezTo>
                    <a:pt x="63209" y="13862"/>
                    <a:pt x="96674" y="0"/>
                    <a:pt x="131568" y="0"/>
                  </a:cubicBezTo>
                  <a:close/>
                </a:path>
              </a:pathLst>
            </a:custGeom>
            <a:solidFill>
              <a:srgbClr val="FFFFFF">
                <a:alpha val="13725"/>
              </a:srgbClr>
            </a:solidFill>
          </p:spPr>
          <p:txBody>
            <a:bodyPr/>
            <a:lstStyle/>
            <a:p>
              <a:endParaRPr lang="en-US"/>
            </a:p>
          </p:txBody>
        </p:sp>
        <p:sp>
          <p:nvSpPr>
            <p:cNvPr id="8" name="TextBox 8"/>
            <p:cNvSpPr txBox="1"/>
            <p:nvPr/>
          </p:nvSpPr>
          <p:spPr>
            <a:xfrm>
              <a:off x="0" y="-28575"/>
              <a:ext cx="812800" cy="841375"/>
            </a:xfrm>
            <a:prstGeom prst="rect">
              <a:avLst/>
            </a:prstGeom>
          </p:spPr>
          <p:txBody>
            <a:bodyPr lIns="48876" tIns="48876" rIns="48876" bIns="48876" rtlCol="0" anchor="ctr"/>
            <a:lstStyle/>
            <a:p>
              <a:pPr algn="ctr">
                <a:lnSpc>
                  <a:spcPts val="1616"/>
                </a:lnSpc>
              </a:pPr>
              <a:endParaRPr/>
            </a:p>
          </p:txBody>
        </p:sp>
      </p:grpSp>
      <p:grpSp>
        <p:nvGrpSpPr>
          <p:cNvPr id="11" name="Group 11"/>
          <p:cNvGrpSpPr/>
          <p:nvPr/>
        </p:nvGrpSpPr>
        <p:grpSpPr>
          <a:xfrm rot="527874">
            <a:off x="2194835" y="6503242"/>
            <a:ext cx="833395" cy="833395"/>
            <a:chOff x="0" y="0"/>
            <a:chExt cx="812800" cy="812800"/>
          </a:xfrm>
        </p:grpSpPr>
        <p:sp>
          <p:nvSpPr>
            <p:cNvPr id="12" name="Freeform 12"/>
            <p:cNvSpPr/>
            <p:nvPr/>
          </p:nvSpPr>
          <p:spPr>
            <a:xfrm>
              <a:off x="59160" y="59160"/>
              <a:ext cx="694479" cy="694479"/>
            </a:xfrm>
            <a:custGeom>
              <a:avLst/>
              <a:gdLst/>
              <a:ahLst/>
              <a:cxnLst/>
              <a:rect l="l" t="t" r="r" b="b"/>
              <a:pathLst>
                <a:path w="694479" h="694479">
                  <a:moveTo>
                    <a:pt x="386527" y="25020"/>
                  </a:moveTo>
                  <a:lnTo>
                    <a:pt x="437269" y="133745"/>
                  </a:lnTo>
                  <a:cubicBezTo>
                    <a:pt x="462647" y="188123"/>
                    <a:pt x="506357" y="231833"/>
                    <a:pt x="560735" y="257211"/>
                  </a:cubicBezTo>
                  <a:lnTo>
                    <a:pt x="669460" y="307953"/>
                  </a:lnTo>
                  <a:cubicBezTo>
                    <a:pt x="684724" y="315077"/>
                    <a:pt x="694480" y="330396"/>
                    <a:pt x="694480" y="347240"/>
                  </a:cubicBezTo>
                  <a:cubicBezTo>
                    <a:pt x="694480" y="364084"/>
                    <a:pt x="684724" y="379403"/>
                    <a:pt x="669460" y="386527"/>
                  </a:cubicBezTo>
                  <a:lnTo>
                    <a:pt x="560735" y="437269"/>
                  </a:lnTo>
                  <a:cubicBezTo>
                    <a:pt x="506357" y="462647"/>
                    <a:pt x="462647" y="506357"/>
                    <a:pt x="437269" y="560735"/>
                  </a:cubicBezTo>
                  <a:lnTo>
                    <a:pt x="386527" y="669460"/>
                  </a:lnTo>
                  <a:cubicBezTo>
                    <a:pt x="379403" y="684724"/>
                    <a:pt x="364084" y="694480"/>
                    <a:pt x="347240" y="694480"/>
                  </a:cubicBezTo>
                  <a:cubicBezTo>
                    <a:pt x="330396" y="694480"/>
                    <a:pt x="315077" y="684724"/>
                    <a:pt x="307953" y="669460"/>
                  </a:cubicBezTo>
                  <a:lnTo>
                    <a:pt x="257211" y="560735"/>
                  </a:lnTo>
                  <a:cubicBezTo>
                    <a:pt x="231833" y="506357"/>
                    <a:pt x="188123" y="462647"/>
                    <a:pt x="133745" y="437269"/>
                  </a:cubicBezTo>
                  <a:lnTo>
                    <a:pt x="25020" y="386527"/>
                  </a:lnTo>
                  <a:cubicBezTo>
                    <a:pt x="9756" y="379403"/>
                    <a:pt x="0" y="364084"/>
                    <a:pt x="0" y="347240"/>
                  </a:cubicBezTo>
                  <a:cubicBezTo>
                    <a:pt x="0" y="330396"/>
                    <a:pt x="9756" y="315077"/>
                    <a:pt x="25020" y="307953"/>
                  </a:cubicBezTo>
                  <a:lnTo>
                    <a:pt x="133745" y="257211"/>
                  </a:lnTo>
                  <a:cubicBezTo>
                    <a:pt x="188123" y="231833"/>
                    <a:pt x="231833" y="188123"/>
                    <a:pt x="257211" y="133745"/>
                  </a:cubicBezTo>
                  <a:lnTo>
                    <a:pt x="307953" y="25020"/>
                  </a:lnTo>
                  <a:cubicBezTo>
                    <a:pt x="315077" y="9756"/>
                    <a:pt x="330396" y="0"/>
                    <a:pt x="347240" y="0"/>
                  </a:cubicBezTo>
                  <a:cubicBezTo>
                    <a:pt x="364084" y="0"/>
                    <a:pt x="379403" y="9756"/>
                    <a:pt x="386527" y="25020"/>
                  </a:cubicBezTo>
                  <a:close/>
                </a:path>
              </a:pathLst>
            </a:custGeom>
            <a:solidFill>
              <a:srgbClr val="323232"/>
            </a:solidFill>
          </p:spPr>
          <p:txBody>
            <a:bodyPr/>
            <a:lstStyle/>
            <a:p>
              <a:endParaRPr lang="en-US"/>
            </a:p>
          </p:txBody>
        </p:sp>
        <p:sp>
          <p:nvSpPr>
            <p:cNvPr id="13" name="TextBox 13"/>
            <p:cNvSpPr txBox="1"/>
            <p:nvPr/>
          </p:nvSpPr>
          <p:spPr>
            <a:xfrm>
              <a:off x="190500" y="152400"/>
              <a:ext cx="431800" cy="469900"/>
            </a:xfrm>
            <a:prstGeom prst="rect">
              <a:avLst/>
            </a:prstGeom>
          </p:spPr>
          <p:txBody>
            <a:bodyPr lIns="50800" tIns="50800" rIns="50800" bIns="50800" rtlCol="0" anchor="ctr"/>
            <a:lstStyle/>
            <a:p>
              <a:pPr algn="ctr">
                <a:lnSpc>
                  <a:spcPts val="2730"/>
                </a:lnSpc>
              </a:pPr>
              <a:endParaRPr/>
            </a:p>
          </p:txBody>
        </p:sp>
      </p:grpSp>
      <p:sp>
        <p:nvSpPr>
          <p:cNvPr id="14" name="Freeform 14"/>
          <p:cNvSpPr/>
          <p:nvPr/>
        </p:nvSpPr>
        <p:spPr>
          <a:xfrm>
            <a:off x="11456303" y="2812634"/>
            <a:ext cx="315582" cy="315582"/>
          </a:xfrm>
          <a:custGeom>
            <a:avLst/>
            <a:gdLst/>
            <a:ahLst/>
            <a:cxnLst/>
            <a:rect l="l" t="t" r="r" b="b"/>
            <a:pathLst>
              <a:path w="315582" h="315582">
                <a:moveTo>
                  <a:pt x="0" y="0"/>
                </a:moveTo>
                <a:lnTo>
                  <a:pt x="315582" y="0"/>
                </a:lnTo>
                <a:lnTo>
                  <a:pt x="315582" y="315582"/>
                </a:lnTo>
                <a:lnTo>
                  <a:pt x="0" y="3155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5" name="TextBox 15"/>
          <p:cNvSpPr txBox="1"/>
          <p:nvPr/>
        </p:nvSpPr>
        <p:spPr>
          <a:xfrm>
            <a:off x="681405" y="1973428"/>
            <a:ext cx="9419965" cy="1391407"/>
          </a:xfrm>
          <a:prstGeom prst="rect">
            <a:avLst/>
          </a:prstGeom>
        </p:spPr>
        <p:txBody>
          <a:bodyPr lIns="0" tIns="0" rIns="0" bIns="0" rtlCol="0" anchor="t">
            <a:spAutoFit/>
          </a:bodyPr>
          <a:lstStyle/>
          <a:p>
            <a:pPr algn="l">
              <a:lnSpc>
                <a:spcPts val="10798"/>
              </a:lnSpc>
            </a:pPr>
            <a:r>
              <a:rPr lang="en-US" sz="10186" dirty="0">
                <a:solidFill>
                  <a:srgbClr val="323232"/>
                </a:solidFill>
                <a:latin typeface="Bricolage Grotesque Bold"/>
              </a:rPr>
              <a:t>Line Charts</a:t>
            </a:r>
          </a:p>
        </p:txBody>
      </p:sp>
      <p:sp>
        <p:nvSpPr>
          <p:cNvPr id="17" name="TextBox 17"/>
          <p:cNvSpPr txBox="1"/>
          <p:nvPr/>
        </p:nvSpPr>
        <p:spPr>
          <a:xfrm>
            <a:off x="11319877" y="3897993"/>
            <a:ext cx="2015333" cy="258059"/>
          </a:xfrm>
          <a:prstGeom prst="rect">
            <a:avLst/>
          </a:prstGeom>
        </p:spPr>
        <p:txBody>
          <a:bodyPr lIns="0" tIns="0" rIns="0" bIns="0" rtlCol="0" anchor="t">
            <a:spAutoFit/>
          </a:bodyPr>
          <a:lstStyle/>
          <a:p>
            <a:pPr algn="l">
              <a:lnSpc>
                <a:spcPts val="2122"/>
              </a:lnSpc>
              <a:spcBef>
                <a:spcPct val="0"/>
              </a:spcBef>
            </a:pPr>
            <a:r>
              <a:rPr lang="en-US" sz="1515">
                <a:solidFill>
                  <a:srgbClr val="FFFFFF"/>
                </a:solidFill>
                <a:latin typeface="Bricolage Grotesque Bold"/>
              </a:rPr>
              <a:t>Company Name:</a:t>
            </a:r>
          </a:p>
        </p:txBody>
      </p:sp>
      <p:sp>
        <p:nvSpPr>
          <p:cNvPr id="18" name="TextBox 18"/>
          <p:cNvSpPr txBox="1"/>
          <p:nvPr/>
        </p:nvSpPr>
        <p:spPr>
          <a:xfrm>
            <a:off x="11319877" y="4253034"/>
            <a:ext cx="1086441" cy="220682"/>
          </a:xfrm>
          <a:prstGeom prst="rect">
            <a:avLst/>
          </a:prstGeom>
        </p:spPr>
        <p:txBody>
          <a:bodyPr lIns="0" tIns="0" rIns="0" bIns="0" rtlCol="0" anchor="t">
            <a:spAutoFit/>
          </a:bodyPr>
          <a:lstStyle/>
          <a:p>
            <a:pPr algn="l">
              <a:lnSpc>
                <a:spcPts val="1819"/>
              </a:lnSpc>
              <a:spcBef>
                <a:spcPct val="0"/>
              </a:spcBef>
            </a:pPr>
            <a:r>
              <a:rPr lang="en-US" sz="1299">
                <a:solidFill>
                  <a:srgbClr val="FFFFFF"/>
                </a:solidFill>
                <a:latin typeface="Bricolage Grotesque"/>
              </a:rPr>
              <a:t>Borcelle</a:t>
            </a:r>
          </a:p>
        </p:txBody>
      </p:sp>
      <p:sp>
        <p:nvSpPr>
          <p:cNvPr id="19" name="TextBox 19"/>
          <p:cNvSpPr txBox="1"/>
          <p:nvPr/>
        </p:nvSpPr>
        <p:spPr>
          <a:xfrm>
            <a:off x="11319877" y="4728382"/>
            <a:ext cx="2447417" cy="258059"/>
          </a:xfrm>
          <a:prstGeom prst="rect">
            <a:avLst/>
          </a:prstGeom>
        </p:spPr>
        <p:txBody>
          <a:bodyPr lIns="0" tIns="0" rIns="0" bIns="0" rtlCol="0" anchor="t">
            <a:spAutoFit/>
          </a:bodyPr>
          <a:lstStyle/>
          <a:p>
            <a:pPr algn="l">
              <a:lnSpc>
                <a:spcPts val="2122"/>
              </a:lnSpc>
              <a:spcBef>
                <a:spcPct val="0"/>
              </a:spcBef>
            </a:pPr>
            <a:r>
              <a:rPr lang="en-US" sz="1515">
                <a:solidFill>
                  <a:srgbClr val="FFFFFF"/>
                </a:solidFill>
                <a:latin typeface="Bricolage Grotesque Bold"/>
              </a:rPr>
              <a:t>Date of Incorporation:</a:t>
            </a:r>
          </a:p>
        </p:txBody>
      </p:sp>
      <p:sp>
        <p:nvSpPr>
          <p:cNvPr id="20" name="TextBox 20"/>
          <p:cNvSpPr txBox="1"/>
          <p:nvPr/>
        </p:nvSpPr>
        <p:spPr>
          <a:xfrm>
            <a:off x="11319877" y="5083423"/>
            <a:ext cx="2172881" cy="220682"/>
          </a:xfrm>
          <a:prstGeom prst="rect">
            <a:avLst/>
          </a:prstGeom>
        </p:spPr>
        <p:txBody>
          <a:bodyPr lIns="0" tIns="0" rIns="0" bIns="0" rtlCol="0" anchor="t">
            <a:spAutoFit/>
          </a:bodyPr>
          <a:lstStyle/>
          <a:p>
            <a:pPr algn="l">
              <a:lnSpc>
                <a:spcPts val="1819"/>
              </a:lnSpc>
              <a:spcBef>
                <a:spcPct val="0"/>
              </a:spcBef>
            </a:pPr>
            <a:r>
              <a:rPr lang="en-US" sz="1299">
                <a:solidFill>
                  <a:srgbClr val="FFFFFF"/>
                </a:solidFill>
                <a:latin typeface="Bricolage Grotesque"/>
              </a:rPr>
              <a:t>December 23, 1990</a:t>
            </a:r>
          </a:p>
        </p:txBody>
      </p:sp>
      <p:sp>
        <p:nvSpPr>
          <p:cNvPr id="21" name="TextBox 21"/>
          <p:cNvSpPr txBox="1"/>
          <p:nvPr/>
        </p:nvSpPr>
        <p:spPr>
          <a:xfrm>
            <a:off x="11319877" y="5751780"/>
            <a:ext cx="1602241" cy="258059"/>
          </a:xfrm>
          <a:prstGeom prst="rect">
            <a:avLst/>
          </a:prstGeom>
        </p:spPr>
        <p:txBody>
          <a:bodyPr lIns="0" tIns="0" rIns="0" bIns="0" rtlCol="0" anchor="t">
            <a:spAutoFit/>
          </a:bodyPr>
          <a:lstStyle/>
          <a:p>
            <a:pPr algn="l">
              <a:lnSpc>
                <a:spcPts val="2122"/>
              </a:lnSpc>
              <a:spcBef>
                <a:spcPct val="0"/>
              </a:spcBef>
            </a:pPr>
            <a:r>
              <a:rPr lang="en-US" sz="1515">
                <a:solidFill>
                  <a:srgbClr val="FFFFFF"/>
                </a:solidFill>
                <a:latin typeface="Bricolage Grotesque Bold"/>
              </a:rPr>
              <a:t>Business:</a:t>
            </a:r>
          </a:p>
        </p:txBody>
      </p:sp>
      <p:sp>
        <p:nvSpPr>
          <p:cNvPr id="22" name="TextBox 22"/>
          <p:cNvSpPr txBox="1"/>
          <p:nvPr/>
        </p:nvSpPr>
        <p:spPr>
          <a:xfrm>
            <a:off x="11319877" y="6106821"/>
            <a:ext cx="2430023" cy="896012"/>
          </a:xfrm>
          <a:prstGeom prst="rect">
            <a:avLst/>
          </a:prstGeom>
        </p:spPr>
        <p:txBody>
          <a:bodyPr lIns="0" tIns="0" rIns="0" bIns="0" rtlCol="0" anchor="t">
            <a:spAutoFit/>
          </a:bodyPr>
          <a:lstStyle/>
          <a:p>
            <a:pPr algn="l">
              <a:lnSpc>
                <a:spcPts val="1819"/>
              </a:lnSpc>
            </a:pPr>
            <a:r>
              <a:rPr lang="en-US" sz="1299">
                <a:solidFill>
                  <a:srgbClr val="FFFFFF"/>
                </a:solidFill>
                <a:latin typeface="Bricolage Grotesque"/>
              </a:rPr>
              <a:t>Technology services:</a:t>
            </a:r>
          </a:p>
          <a:p>
            <a:pPr algn="l">
              <a:lnSpc>
                <a:spcPts val="1819"/>
              </a:lnSpc>
            </a:pPr>
            <a:r>
              <a:rPr lang="en-US" sz="1299">
                <a:solidFill>
                  <a:srgbClr val="FFFFFF"/>
                </a:solidFill>
                <a:latin typeface="Bricolage Grotesque"/>
              </a:rPr>
              <a:t>Internet of Things,</a:t>
            </a:r>
          </a:p>
          <a:p>
            <a:pPr algn="l">
              <a:lnSpc>
                <a:spcPts val="1819"/>
              </a:lnSpc>
            </a:pPr>
            <a:r>
              <a:rPr lang="en-US" sz="1299">
                <a:solidFill>
                  <a:srgbClr val="FFFFFF"/>
                </a:solidFill>
                <a:latin typeface="Bricolage Grotesque"/>
              </a:rPr>
              <a:t>Artificial Intelligence,</a:t>
            </a:r>
          </a:p>
          <a:p>
            <a:pPr algn="l">
              <a:lnSpc>
                <a:spcPts val="1819"/>
              </a:lnSpc>
              <a:spcBef>
                <a:spcPct val="0"/>
              </a:spcBef>
            </a:pPr>
            <a:r>
              <a:rPr lang="en-US" sz="1299">
                <a:solidFill>
                  <a:srgbClr val="FFFFFF"/>
                </a:solidFill>
                <a:latin typeface="Bricolage Grotesque"/>
              </a:rPr>
              <a:t>&amp; Blockchain.</a:t>
            </a:r>
          </a:p>
        </p:txBody>
      </p:sp>
      <p:sp>
        <p:nvSpPr>
          <p:cNvPr id="23" name="TextBox 23"/>
          <p:cNvSpPr txBox="1"/>
          <p:nvPr/>
        </p:nvSpPr>
        <p:spPr>
          <a:xfrm>
            <a:off x="14325298" y="5751780"/>
            <a:ext cx="2053320" cy="258059"/>
          </a:xfrm>
          <a:prstGeom prst="rect">
            <a:avLst/>
          </a:prstGeom>
        </p:spPr>
        <p:txBody>
          <a:bodyPr lIns="0" tIns="0" rIns="0" bIns="0" rtlCol="0" anchor="t">
            <a:spAutoFit/>
          </a:bodyPr>
          <a:lstStyle/>
          <a:p>
            <a:pPr algn="l">
              <a:lnSpc>
                <a:spcPts val="2122"/>
              </a:lnSpc>
              <a:spcBef>
                <a:spcPct val="0"/>
              </a:spcBef>
            </a:pPr>
            <a:r>
              <a:rPr lang="en-US" sz="1515">
                <a:solidFill>
                  <a:srgbClr val="FFFFFF"/>
                </a:solidFill>
                <a:latin typeface="Bricolage Grotesque Bold"/>
              </a:rPr>
              <a:t>Share Listing:</a:t>
            </a:r>
          </a:p>
        </p:txBody>
      </p:sp>
      <p:sp>
        <p:nvSpPr>
          <p:cNvPr id="24" name="TextBox 24"/>
          <p:cNvSpPr txBox="1"/>
          <p:nvPr/>
        </p:nvSpPr>
        <p:spPr>
          <a:xfrm>
            <a:off x="14325298" y="6106821"/>
            <a:ext cx="2447417" cy="896012"/>
          </a:xfrm>
          <a:prstGeom prst="rect">
            <a:avLst/>
          </a:prstGeom>
        </p:spPr>
        <p:txBody>
          <a:bodyPr lIns="0" tIns="0" rIns="0" bIns="0" rtlCol="0" anchor="t">
            <a:spAutoFit/>
          </a:bodyPr>
          <a:lstStyle/>
          <a:p>
            <a:pPr algn="l">
              <a:lnSpc>
                <a:spcPts val="1819"/>
              </a:lnSpc>
            </a:pPr>
            <a:r>
              <a:rPr lang="en-US" sz="1299">
                <a:solidFill>
                  <a:srgbClr val="FFFFFF"/>
                </a:solidFill>
                <a:latin typeface="Bricolage Grotesque"/>
              </a:rPr>
              <a:t>The Company’s stock</a:t>
            </a:r>
          </a:p>
          <a:p>
            <a:pPr algn="l">
              <a:lnSpc>
                <a:spcPts val="1819"/>
              </a:lnSpc>
            </a:pPr>
            <a:r>
              <a:rPr lang="en-US" sz="1299">
                <a:solidFill>
                  <a:srgbClr val="FFFFFF"/>
                </a:solidFill>
                <a:latin typeface="Bricolage Grotesque"/>
              </a:rPr>
              <a:t>has been listed on the</a:t>
            </a:r>
          </a:p>
          <a:p>
            <a:pPr algn="l">
              <a:lnSpc>
                <a:spcPts val="1819"/>
              </a:lnSpc>
            </a:pPr>
            <a:r>
              <a:rPr lang="en-US" sz="1299">
                <a:solidFill>
                  <a:srgbClr val="FFFFFF"/>
                </a:solidFill>
                <a:latin typeface="Bricolage Grotesque"/>
              </a:rPr>
              <a:t>Stock Exchange since</a:t>
            </a:r>
          </a:p>
          <a:p>
            <a:pPr algn="l">
              <a:lnSpc>
                <a:spcPts val="1819"/>
              </a:lnSpc>
              <a:spcBef>
                <a:spcPct val="0"/>
              </a:spcBef>
            </a:pPr>
            <a:r>
              <a:rPr lang="en-US" sz="1299">
                <a:solidFill>
                  <a:srgbClr val="FFFFFF"/>
                </a:solidFill>
                <a:latin typeface="Bricolage Grotesque"/>
              </a:rPr>
              <a:t>April 24, 1995</a:t>
            </a:r>
          </a:p>
        </p:txBody>
      </p:sp>
      <p:sp>
        <p:nvSpPr>
          <p:cNvPr id="25" name="TextBox 25"/>
          <p:cNvSpPr txBox="1"/>
          <p:nvPr/>
        </p:nvSpPr>
        <p:spPr>
          <a:xfrm>
            <a:off x="11319877" y="7551756"/>
            <a:ext cx="2273561" cy="258059"/>
          </a:xfrm>
          <a:prstGeom prst="rect">
            <a:avLst/>
          </a:prstGeom>
        </p:spPr>
        <p:txBody>
          <a:bodyPr lIns="0" tIns="0" rIns="0" bIns="0" rtlCol="0" anchor="t">
            <a:spAutoFit/>
          </a:bodyPr>
          <a:lstStyle/>
          <a:p>
            <a:pPr algn="l">
              <a:lnSpc>
                <a:spcPts val="2122"/>
              </a:lnSpc>
              <a:spcBef>
                <a:spcPct val="0"/>
              </a:spcBef>
            </a:pPr>
            <a:r>
              <a:rPr lang="en-US" sz="1515">
                <a:solidFill>
                  <a:srgbClr val="FFFFFF"/>
                </a:solidFill>
                <a:latin typeface="Bricolage Grotesque Bold"/>
              </a:rPr>
              <a:t>Authorized Capital:</a:t>
            </a:r>
          </a:p>
        </p:txBody>
      </p:sp>
      <p:sp>
        <p:nvSpPr>
          <p:cNvPr id="26" name="TextBox 26"/>
          <p:cNvSpPr txBox="1"/>
          <p:nvPr/>
        </p:nvSpPr>
        <p:spPr>
          <a:xfrm>
            <a:off x="11319877" y="7906797"/>
            <a:ext cx="2748120" cy="896012"/>
          </a:xfrm>
          <a:prstGeom prst="rect">
            <a:avLst/>
          </a:prstGeom>
        </p:spPr>
        <p:txBody>
          <a:bodyPr lIns="0" tIns="0" rIns="0" bIns="0" rtlCol="0" anchor="t">
            <a:spAutoFit/>
          </a:bodyPr>
          <a:lstStyle/>
          <a:p>
            <a:pPr algn="l">
              <a:lnSpc>
                <a:spcPts val="1819"/>
              </a:lnSpc>
            </a:pPr>
            <a:r>
              <a:rPr lang="en-US" sz="1299" dirty="0">
                <a:solidFill>
                  <a:srgbClr val="FFFFFF"/>
                </a:solidFill>
                <a:latin typeface="Bricolage Grotesque"/>
              </a:rPr>
              <a:t>4 Million </a:t>
            </a:r>
            <a:r>
              <a:rPr lang="en-US" sz="1299" dirty="0" err="1">
                <a:solidFill>
                  <a:srgbClr val="FFFFFF"/>
                </a:solidFill>
                <a:latin typeface="Bricolage Grotesque"/>
              </a:rPr>
              <a:t>Usd</a:t>
            </a:r>
            <a:r>
              <a:rPr lang="en-US" sz="1299" dirty="0">
                <a:solidFill>
                  <a:srgbClr val="FFFFFF"/>
                </a:solidFill>
                <a:latin typeface="Bricolage Grotesque"/>
              </a:rPr>
              <a:t> consisting</a:t>
            </a:r>
          </a:p>
          <a:p>
            <a:pPr algn="l">
              <a:lnSpc>
                <a:spcPts val="1819"/>
              </a:lnSpc>
            </a:pPr>
            <a:r>
              <a:rPr lang="en-US" sz="1299" dirty="0">
                <a:solidFill>
                  <a:srgbClr val="FFFFFF"/>
                </a:solidFill>
                <a:latin typeface="Bricolage Grotesque"/>
              </a:rPr>
              <a:t>of 60,000,000,000 shares</a:t>
            </a:r>
          </a:p>
          <a:p>
            <a:pPr algn="l">
              <a:lnSpc>
                <a:spcPts val="1819"/>
              </a:lnSpc>
            </a:pPr>
            <a:r>
              <a:rPr lang="en-US" sz="1299" dirty="0">
                <a:solidFill>
                  <a:srgbClr val="FFFFFF"/>
                </a:solidFill>
                <a:latin typeface="Bricolage Grotesque"/>
              </a:rPr>
              <a:t>with nominal value of 1 </a:t>
            </a:r>
            <a:r>
              <a:rPr lang="en-US" sz="1299" dirty="0" err="1">
                <a:solidFill>
                  <a:srgbClr val="FFFFFF"/>
                </a:solidFill>
                <a:latin typeface="Bricolage Grotesque"/>
              </a:rPr>
              <a:t>Usd</a:t>
            </a:r>
            <a:endParaRPr lang="en-US" sz="1299" dirty="0">
              <a:solidFill>
                <a:srgbClr val="FFFFFF"/>
              </a:solidFill>
              <a:latin typeface="Bricolage Grotesque"/>
            </a:endParaRPr>
          </a:p>
          <a:p>
            <a:pPr algn="l">
              <a:lnSpc>
                <a:spcPts val="1819"/>
              </a:lnSpc>
              <a:spcBef>
                <a:spcPct val="0"/>
              </a:spcBef>
            </a:pPr>
            <a:r>
              <a:rPr lang="en-US" sz="1299" dirty="0">
                <a:solidFill>
                  <a:srgbClr val="FFFFFF"/>
                </a:solidFill>
                <a:latin typeface="Bricolage Grotesque"/>
              </a:rPr>
              <a:t>per share</a:t>
            </a:r>
          </a:p>
        </p:txBody>
      </p:sp>
      <p:sp>
        <p:nvSpPr>
          <p:cNvPr id="27" name="TextBox 27"/>
          <p:cNvSpPr txBox="1"/>
          <p:nvPr/>
        </p:nvSpPr>
        <p:spPr>
          <a:xfrm>
            <a:off x="14325298" y="7551756"/>
            <a:ext cx="2172881" cy="258059"/>
          </a:xfrm>
          <a:prstGeom prst="rect">
            <a:avLst/>
          </a:prstGeom>
        </p:spPr>
        <p:txBody>
          <a:bodyPr lIns="0" tIns="0" rIns="0" bIns="0" rtlCol="0" anchor="t">
            <a:spAutoFit/>
          </a:bodyPr>
          <a:lstStyle/>
          <a:p>
            <a:pPr algn="l">
              <a:lnSpc>
                <a:spcPts val="2122"/>
              </a:lnSpc>
              <a:spcBef>
                <a:spcPct val="0"/>
              </a:spcBef>
            </a:pPr>
            <a:r>
              <a:rPr lang="en-US" sz="1515">
                <a:solidFill>
                  <a:srgbClr val="FFFFFF"/>
                </a:solidFill>
                <a:latin typeface="Bricolage Grotesque Bold"/>
              </a:rPr>
              <a:t>Paid-Up Capital:</a:t>
            </a:r>
          </a:p>
        </p:txBody>
      </p:sp>
      <p:sp>
        <p:nvSpPr>
          <p:cNvPr id="28" name="TextBox 28"/>
          <p:cNvSpPr txBox="1"/>
          <p:nvPr/>
        </p:nvSpPr>
        <p:spPr>
          <a:xfrm>
            <a:off x="14325298" y="7906797"/>
            <a:ext cx="2707659" cy="896012"/>
          </a:xfrm>
          <a:prstGeom prst="rect">
            <a:avLst/>
          </a:prstGeom>
        </p:spPr>
        <p:txBody>
          <a:bodyPr lIns="0" tIns="0" rIns="0" bIns="0" rtlCol="0" anchor="t">
            <a:spAutoFit/>
          </a:bodyPr>
          <a:lstStyle/>
          <a:p>
            <a:pPr algn="l">
              <a:lnSpc>
                <a:spcPts val="1819"/>
              </a:lnSpc>
            </a:pPr>
            <a:r>
              <a:rPr lang="en-US" sz="1299">
                <a:solidFill>
                  <a:srgbClr val="FFFFFF"/>
                </a:solidFill>
                <a:latin typeface="Bricolage Grotesque"/>
              </a:rPr>
              <a:t>3 Million Usd consisting</a:t>
            </a:r>
          </a:p>
          <a:p>
            <a:pPr algn="l">
              <a:lnSpc>
                <a:spcPts val="1819"/>
              </a:lnSpc>
            </a:pPr>
            <a:r>
              <a:rPr lang="en-US" sz="1299">
                <a:solidFill>
                  <a:srgbClr val="FFFFFF"/>
                </a:solidFill>
                <a:latin typeface="Bricolage Grotesque"/>
              </a:rPr>
              <a:t>of 40,483,553,140 shares</a:t>
            </a:r>
          </a:p>
          <a:p>
            <a:pPr algn="l">
              <a:lnSpc>
                <a:spcPts val="1819"/>
              </a:lnSpc>
            </a:pPr>
            <a:r>
              <a:rPr lang="en-US" sz="1299">
                <a:solidFill>
                  <a:srgbClr val="FFFFFF"/>
                </a:solidFill>
                <a:latin typeface="Bricolage Grotesque"/>
              </a:rPr>
              <a:t>with nominal value of 0,51</a:t>
            </a:r>
          </a:p>
          <a:p>
            <a:pPr algn="l">
              <a:lnSpc>
                <a:spcPts val="1819"/>
              </a:lnSpc>
              <a:spcBef>
                <a:spcPct val="0"/>
              </a:spcBef>
            </a:pPr>
            <a:r>
              <a:rPr lang="en-US" sz="1299">
                <a:solidFill>
                  <a:srgbClr val="FFFFFF"/>
                </a:solidFill>
                <a:latin typeface="Bricolage Grotesque"/>
              </a:rPr>
              <a:t>Usd per share</a:t>
            </a:r>
          </a:p>
        </p:txBody>
      </p:sp>
      <p:grpSp>
        <p:nvGrpSpPr>
          <p:cNvPr id="36" name="Group 36"/>
          <p:cNvGrpSpPr/>
          <p:nvPr/>
        </p:nvGrpSpPr>
        <p:grpSpPr>
          <a:xfrm>
            <a:off x="711704" y="796299"/>
            <a:ext cx="91161" cy="91161"/>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8508"/>
            </a:solidFill>
          </p:spPr>
          <p:txBody>
            <a:bodyPr/>
            <a:lstStyle/>
            <a:p>
              <a:endParaRPr lang="en-US"/>
            </a:p>
          </p:txBody>
        </p:sp>
        <p:sp>
          <p:nvSpPr>
            <p:cNvPr id="38" name="TextBox 38"/>
            <p:cNvSpPr txBox="1"/>
            <p:nvPr/>
          </p:nvSpPr>
          <p:spPr>
            <a:xfrm>
              <a:off x="76200" y="38100"/>
              <a:ext cx="660400" cy="698500"/>
            </a:xfrm>
            <a:prstGeom prst="rect">
              <a:avLst/>
            </a:prstGeom>
          </p:spPr>
          <p:txBody>
            <a:bodyPr lIns="50800" tIns="50800" rIns="50800" bIns="50800" rtlCol="0" anchor="ctr"/>
            <a:lstStyle/>
            <a:p>
              <a:pPr algn="ctr">
                <a:lnSpc>
                  <a:spcPts val="2355"/>
                </a:lnSpc>
              </a:pPr>
              <a:endParaRPr/>
            </a:p>
          </p:txBody>
        </p:sp>
      </p:grpSp>
      <p:sp>
        <p:nvSpPr>
          <p:cNvPr id="55" name="TextBox 54">
            <a:extLst>
              <a:ext uri="{FF2B5EF4-FFF2-40B4-BE49-F238E27FC236}">
                <a16:creationId xmlns:a16="http://schemas.microsoft.com/office/drawing/2014/main" id="{1693E17F-D70F-B2CD-5AF3-0ECC17405EDC}"/>
              </a:ext>
            </a:extLst>
          </p:cNvPr>
          <p:cNvSpPr txBox="1"/>
          <p:nvPr/>
        </p:nvSpPr>
        <p:spPr>
          <a:xfrm>
            <a:off x="681405" y="3269313"/>
            <a:ext cx="16082773" cy="1938992"/>
          </a:xfrm>
          <a:prstGeom prst="rect">
            <a:avLst/>
          </a:prstGeom>
          <a:noFill/>
        </p:spPr>
        <p:txBody>
          <a:bodyPr wrap="square" rtlCol="0">
            <a:spAutoFit/>
          </a:bodyPr>
          <a:lstStyle/>
          <a:p>
            <a:r>
              <a:rPr lang="en-US" sz="4000" dirty="0"/>
              <a:t>The below line chart shows the popularity of the Microsoft Power BI keyword in Google search across the world. It's clearly indicating that the popularity of Power BI has been increasing gradually since its inception.</a:t>
            </a:r>
          </a:p>
        </p:txBody>
      </p:sp>
      <p:pic>
        <p:nvPicPr>
          <p:cNvPr id="57" name="Picture 56" descr="A graph showing a red line&#10;&#10;Description automatically generated">
            <a:extLst>
              <a:ext uri="{FF2B5EF4-FFF2-40B4-BE49-F238E27FC236}">
                <a16:creationId xmlns:a16="http://schemas.microsoft.com/office/drawing/2014/main" id="{4BBEECC1-5126-7919-F407-CECC2FBC93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6136" y="5241107"/>
            <a:ext cx="13381463" cy="42862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9397581">
            <a:off x="-1018250" y="-3290201"/>
            <a:ext cx="9122378" cy="11198448"/>
          </a:xfrm>
          <a:custGeom>
            <a:avLst/>
            <a:gdLst/>
            <a:ahLst/>
            <a:cxnLst/>
            <a:rect l="l" t="t" r="r" b="b"/>
            <a:pathLst>
              <a:path w="9122378" h="11198448">
                <a:moveTo>
                  <a:pt x="0" y="0"/>
                </a:moveTo>
                <a:lnTo>
                  <a:pt x="9122378" y="0"/>
                </a:lnTo>
                <a:lnTo>
                  <a:pt x="9122378" y="11198448"/>
                </a:lnTo>
                <a:lnTo>
                  <a:pt x="0" y="11198448"/>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5" name="Group 5"/>
          <p:cNvGrpSpPr/>
          <p:nvPr/>
        </p:nvGrpSpPr>
        <p:grpSpPr>
          <a:xfrm>
            <a:off x="711704" y="796299"/>
            <a:ext cx="91161" cy="91161"/>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8508"/>
            </a:solidFill>
          </p:spPr>
          <p:txBody>
            <a:bodyPr/>
            <a:lstStyle/>
            <a:p>
              <a:endParaRPr lang="en-U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355"/>
                </a:lnSpc>
              </a:pPr>
              <a:endParaRPr/>
            </a:p>
          </p:txBody>
        </p:sp>
      </p:grpSp>
      <p:sp>
        <p:nvSpPr>
          <p:cNvPr id="11" name="TextBox 11"/>
          <p:cNvSpPr txBox="1"/>
          <p:nvPr/>
        </p:nvSpPr>
        <p:spPr>
          <a:xfrm>
            <a:off x="7921046" y="2692702"/>
            <a:ext cx="9854097" cy="987450"/>
          </a:xfrm>
          <a:prstGeom prst="rect">
            <a:avLst/>
          </a:prstGeom>
        </p:spPr>
        <p:txBody>
          <a:bodyPr lIns="0" tIns="0" rIns="0" bIns="0" rtlCol="0" anchor="t">
            <a:spAutoFit/>
          </a:bodyPr>
          <a:lstStyle/>
          <a:p>
            <a:pPr algn="l">
              <a:lnSpc>
                <a:spcPts val="7684"/>
              </a:lnSpc>
            </a:pPr>
            <a:r>
              <a:rPr lang="en-US" sz="6986" dirty="0">
                <a:solidFill>
                  <a:srgbClr val="2B2B2B"/>
                </a:solidFill>
                <a:latin typeface="Bricolage Grotesque Bold"/>
              </a:rPr>
              <a:t> Bar Charts</a:t>
            </a:r>
          </a:p>
        </p:txBody>
      </p:sp>
      <p:sp>
        <p:nvSpPr>
          <p:cNvPr id="12" name="TextBox 12"/>
          <p:cNvSpPr txBox="1"/>
          <p:nvPr/>
        </p:nvSpPr>
        <p:spPr>
          <a:xfrm>
            <a:off x="7093533" y="4040711"/>
            <a:ext cx="9854098" cy="4308872"/>
          </a:xfrm>
          <a:prstGeom prst="rect">
            <a:avLst/>
          </a:prstGeom>
        </p:spPr>
        <p:txBody>
          <a:bodyPr wrap="square" lIns="0" tIns="0" rIns="0" bIns="0" rtlCol="0" anchor="t">
            <a:spAutoFit/>
          </a:bodyPr>
          <a:lstStyle/>
          <a:p>
            <a:pPr algn="l">
              <a:spcBef>
                <a:spcPct val="0"/>
              </a:spcBef>
            </a:pPr>
            <a:r>
              <a:rPr lang="en-US" sz="4000" dirty="0"/>
              <a:t>We have shown you the Power BI Developer Salary trends (Based on neuvvo.com) in different countries using the bar chart.  </a:t>
            </a:r>
          </a:p>
          <a:p>
            <a:pPr algn="l">
              <a:spcBef>
                <a:spcPct val="0"/>
              </a:spcBef>
            </a:pPr>
            <a:r>
              <a:rPr lang="en-US" sz="4000" dirty="0"/>
              <a:t>The above image shows the comparison of Power BI developer Salary trends in 5 different countries (UK, India, Canada, Australia,</a:t>
            </a:r>
          </a:p>
          <a:p>
            <a:pPr algn="l">
              <a:spcBef>
                <a:spcPct val="0"/>
              </a:spcBef>
            </a:pPr>
            <a:r>
              <a:rPr lang="en-US" sz="4000" dirty="0"/>
              <a:t>USA). .</a:t>
            </a:r>
          </a:p>
        </p:txBody>
      </p:sp>
      <p:grpSp>
        <p:nvGrpSpPr>
          <p:cNvPr id="13" name="Group 13"/>
          <p:cNvGrpSpPr/>
          <p:nvPr/>
        </p:nvGrpSpPr>
        <p:grpSpPr>
          <a:xfrm>
            <a:off x="6482566" y="7863773"/>
            <a:ext cx="564953" cy="564953"/>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en-US"/>
            </a:p>
          </p:txBody>
        </p:sp>
        <p:sp>
          <p:nvSpPr>
            <p:cNvPr id="15" name="TextBox 15"/>
            <p:cNvSpPr txBox="1"/>
            <p:nvPr/>
          </p:nvSpPr>
          <p:spPr>
            <a:xfrm>
              <a:off x="76200" y="38100"/>
              <a:ext cx="660400" cy="698500"/>
            </a:xfrm>
            <a:prstGeom prst="rect">
              <a:avLst/>
            </a:prstGeom>
          </p:spPr>
          <p:txBody>
            <a:bodyPr lIns="57266" tIns="57266" rIns="57266" bIns="57266" rtlCol="0" anchor="ctr"/>
            <a:lstStyle/>
            <a:p>
              <a:pPr algn="ctr">
                <a:lnSpc>
                  <a:spcPts val="2355"/>
                </a:lnSpc>
              </a:pPr>
              <a:endParaRPr/>
            </a:p>
          </p:txBody>
        </p:sp>
      </p:grpSp>
      <p:sp>
        <p:nvSpPr>
          <p:cNvPr id="22" name="Freeform 22"/>
          <p:cNvSpPr/>
          <p:nvPr/>
        </p:nvSpPr>
        <p:spPr>
          <a:xfrm>
            <a:off x="14152108" y="8013722"/>
            <a:ext cx="264092" cy="265056"/>
          </a:xfrm>
          <a:custGeom>
            <a:avLst/>
            <a:gdLst/>
            <a:ahLst/>
            <a:cxnLst/>
            <a:rect l="l" t="t" r="r" b="b"/>
            <a:pathLst>
              <a:path w="264092" h="265056">
                <a:moveTo>
                  <a:pt x="0" y="0"/>
                </a:moveTo>
                <a:lnTo>
                  <a:pt x="264093" y="0"/>
                </a:lnTo>
                <a:lnTo>
                  <a:pt x="264093" y="265056"/>
                </a:lnTo>
                <a:lnTo>
                  <a:pt x="0" y="2650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3" name="Freeform 23"/>
          <p:cNvSpPr/>
          <p:nvPr/>
        </p:nvSpPr>
        <p:spPr>
          <a:xfrm>
            <a:off x="10232679" y="7994793"/>
            <a:ext cx="302914" cy="302914"/>
          </a:xfrm>
          <a:custGeom>
            <a:avLst/>
            <a:gdLst/>
            <a:ahLst/>
            <a:cxnLst/>
            <a:rect l="l" t="t" r="r" b="b"/>
            <a:pathLst>
              <a:path w="302914" h="302914">
                <a:moveTo>
                  <a:pt x="0" y="0"/>
                </a:moveTo>
                <a:lnTo>
                  <a:pt x="302914" y="0"/>
                </a:lnTo>
                <a:lnTo>
                  <a:pt x="302914" y="302914"/>
                </a:lnTo>
                <a:lnTo>
                  <a:pt x="0" y="3029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8" name="TextBox 28"/>
          <p:cNvSpPr txBox="1"/>
          <p:nvPr/>
        </p:nvSpPr>
        <p:spPr>
          <a:xfrm>
            <a:off x="864104" y="685986"/>
            <a:ext cx="1155270" cy="273685"/>
          </a:xfrm>
          <a:prstGeom prst="rect">
            <a:avLst/>
          </a:prstGeom>
        </p:spPr>
        <p:txBody>
          <a:bodyPr lIns="0" tIns="0" rIns="0" bIns="0" rtlCol="0" anchor="t">
            <a:spAutoFit/>
          </a:bodyPr>
          <a:lstStyle/>
          <a:p>
            <a:pPr algn="l">
              <a:lnSpc>
                <a:spcPts val="2239"/>
              </a:lnSpc>
            </a:pPr>
            <a:r>
              <a:rPr lang="en-US" sz="1599">
                <a:solidFill>
                  <a:srgbClr val="323232"/>
                </a:solidFill>
                <a:latin typeface="Bricolage Grotesque Bold"/>
              </a:rPr>
              <a:t>Borcelle</a:t>
            </a:r>
          </a:p>
        </p:txBody>
      </p:sp>
      <p:sp>
        <p:nvSpPr>
          <p:cNvPr id="29" name="TextBox 29"/>
          <p:cNvSpPr txBox="1"/>
          <p:nvPr/>
        </p:nvSpPr>
        <p:spPr>
          <a:xfrm>
            <a:off x="11922646" y="685986"/>
            <a:ext cx="1909771" cy="273685"/>
          </a:xfrm>
          <a:prstGeom prst="rect">
            <a:avLst/>
          </a:prstGeom>
        </p:spPr>
        <p:txBody>
          <a:bodyPr lIns="0" tIns="0" rIns="0" bIns="0" rtlCol="0" anchor="t">
            <a:spAutoFit/>
          </a:bodyPr>
          <a:lstStyle/>
          <a:p>
            <a:pPr algn="l">
              <a:lnSpc>
                <a:spcPts val="2239"/>
              </a:lnSpc>
              <a:spcBef>
                <a:spcPct val="0"/>
              </a:spcBef>
            </a:pPr>
            <a:r>
              <a:rPr lang="en-US" sz="1599">
                <a:solidFill>
                  <a:srgbClr val="323232"/>
                </a:solidFill>
                <a:latin typeface="Bricolage Grotesque Light"/>
              </a:rPr>
              <a:t>March 24, 2036</a:t>
            </a:r>
          </a:p>
        </p:txBody>
      </p:sp>
      <p:sp>
        <p:nvSpPr>
          <p:cNvPr id="30" name="TextBox 30"/>
          <p:cNvSpPr txBox="1"/>
          <p:nvPr/>
        </p:nvSpPr>
        <p:spPr>
          <a:xfrm>
            <a:off x="14180471" y="685986"/>
            <a:ext cx="3395825" cy="273685"/>
          </a:xfrm>
          <a:prstGeom prst="rect">
            <a:avLst/>
          </a:prstGeom>
        </p:spPr>
        <p:txBody>
          <a:bodyPr lIns="0" tIns="0" rIns="0" bIns="0" rtlCol="0" anchor="t">
            <a:spAutoFit/>
          </a:bodyPr>
          <a:lstStyle/>
          <a:p>
            <a:pPr algn="r">
              <a:lnSpc>
                <a:spcPts val="2239"/>
              </a:lnSpc>
            </a:pPr>
            <a:r>
              <a:rPr lang="en-US" sz="1599">
                <a:solidFill>
                  <a:srgbClr val="323232"/>
                </a:solidFill>
                <a:latin typeface="Bricolage Grotesque Bold"/>
              </a:rPr>
              <a:t>Innovative &amp; Collaborative</a:t>
            </a:r>
          </a:p>
        </p:txBody>
      </p:sp>
      <p:pic>
        <p:nvPicPr>
          <p:cNvPr id="32" name="Picture 31" descr="A graph of different colored bars&#10;&#10;Description automatically generated with medium confidence">
            <a:extLst>
              <a:ext uri="{FF2B5EF4-FFF2-40B4-BE49-F238E27FC236}">
                <a16:creationId xmlns:a16="http://schemas.microsoft.com/office/drawing/2014/main" id="{41934D61-4A8B-E735-40A3-CB1D14F7949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4800" y="5488955"/>
            <a:ext cx="7393787" cy="462111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433227">
            <a:off x="10027723" y="3457750"/>
            <a:ext cx="10589179" cy="10731946"/>
          </a:xfrm>
          <a:custGeom>
            <a:avLst/>
            <a:gdLst/>
            <a:ahLst/>
            <a:cxnLst/>
            <a:rect l="l" t="t" r="r" b="b"/>
            <a:pathLst>
              <a:path w="10589179" h="10731946">
                <a:moveTo>
                  <a:pt x="0" y="0"/>
                </a:moveTo>
                <a:lnTo>
                  <a:pt x="10589180" y="0"/>
                </a:lnTo>
                <a:lnTo>
                  <a:pt x="10589180" y="10731946"/>
                </a:lnTo>
                <a:lnTo>
                  <a:pt x="0" y="10731946"/>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18" name="Freeform 18"/>
          <p:cNvSpPr/>
          <p:nvPr/>
        </p:nvSpPr>
        <p:spPr>
          <a:xfrm>
            <a:off x="5052148" y="7357566"/>
            <a:ext cx="294546" cy="322709"/>
          </a:xfrm>
          <a:custGeom>
            <a:avLst/>
            <a:gdLst/>
            <a:ahLst/>
            <a:cxnLst/>
            <a:rect l="l" t="t" r="r" b="b"/>
            <a:pathLst>
              <a:path w="294546" h="322709">
                <a:moveTo>
                  <a:pt x="0" y="0"/>
                </a:moveTo>
                <a:lnTo>
                  <a:pt x="294546" y="0"/>
                </a:lnTo>
                <a:lnTo>
                  <a:pt x="294546" y="322709"/>
                </a:lnTo>
                <a:lnTo>
                  <a:pt x="0" y="322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0" name="TextBox 20"/>
          <p:cNvSpPr txBox="1"/>
          <p:nvPr/>
        </p:nvSpPr>
        <p:spPr>
          <a:xfrm>
            <a:off x="711704" y="1679068"/>
            <a:ext cx="7274312" cy="2671995"/>
          </a:xfrm>
          <a:prstGeom prst="rect">
            <a:avLst/>
          </a:prstGeom>
        </p:spPr>
        <p:txBody>
          <a:bodyPr lIns="0" tIns="0" rIns="0" bIns="0" rtlCol="0" anchor="t">
            <a:spAutoFit/>
          </a:bodyPr>
          <a:lstStyle/>
          <a:p>
            <a:pPr algn="l">
              <a:lnSpc>
                <a:spcPts val="10359"/>
              </a:lnSpc>
            </a:pPr>
            <a:r>
              <a:rPr lang="en-US" sz="9773" dirty="0">
                <a:solidFill>
                  <a:srgbClr val="323232"/>
                </a:solidFill>
                <a:latin typeface="Bricolage Grotesque Bold"/>
              </a:rPr>
              <a:t>Column Charts</a:t>
            </a:r>
          </a:p>
        </p:txBody>
      </p:sp>
      <p:sp>
        <p:nvSpPr>
          <p:cNvPr id="24" name="TextBox 24"/>
          <p:cNvSpPr txBox="1"/>
          <p:nvPr/>
        </p:nvSpPr>
        <p:spPr>
          <a:xfrm>
            <a:off x="8859549" y="3878912"/>
            <a:ext cx="905923" cy="273685"/>
          </a:xfrm>
          <a:prstGeom prst="rect">
            <a:avLst/>
          </a:prstGeom>
        </p:spPr>
        <p:txBody>
          <a:bodyPr lIns="0" tIns="0" rIns="0" bIns="0" rtlCol="0" anchor="t">
            <a:spAutoFit/>
          </a:bodyPr>
          <a:lstStyle/>
          <a:p>
            <a:pPr algn="ctr">
              <a:lnSpc>
                <a:spcPts val="2239"/>
              </a:lnSpc>
            </a:pPr>
            <a:r>
              <a:rPr lang="en-US" sz="1599">
                <a:solidFill>
                  <a:srgbClr val="FFFFFF"/>
                </a:solidFill>
                <a:latin typeface="Bricolage Grotesque"/>
              </a:rPr>
              <a:t>Ratio</a:t>
            </a:r>
          </a:p>
        </p:txBody>
      </p:sp>
      <p:grpSp>
        <p:nvGrpSpPr>
          <p:cNvPr id="28" name="Group 28"/>
          <p:cNvGrpSpPr/>
          <p:nvPr/>
        </p:nvGrpSpPr>
        <p:grpSpPr>
          <a:xfrm>
            <a:off x="711704" y="796299"/>
            <a:ext cx="91161" cy="91161"/>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8508"/>
            </a:solidFill>
          </p:spPr>
          <p:txBody>
            <a:bodyPr/>
            <a:lstStyle/>
            <a:p>
              <a:endParaRPr lang="en-US"/>
            </a:p>
          </p:txBody>
        </p:sp>
        <p:sp>
          <p:nvSpPr>
            <p:cNvPr id="30" name="TextBox 30"/>
            <p:cNvSpPr txBox="1"/>
            <p:nvPr/>
          </p:nvSpPr>
          <p:spPr>
            <a:xfrm>
              <a:off x="76200" y="38100"/>
              <a:ext cx="660400" cy="698500"/>
            </a:xfrm>
            <a:prstGeom prst="rect">
              <a:avLst/>
            </a:prstGeom>
          </p:spPr>
          <p:txBody>
            <a:bodyPr lIns="50800" tIns="50800" rIns="50800" bIns="50800" rtlCol="0" anchor="ctr"/>
            <a:lstStyle/>
            <a:p>
              <a:pPr algn="ctr">
                <a:lnSpc>
                  <a:spcPts val="2355"/>
                </a:lnSpc>
              </a:pPr>
              <a:endParaRPr/>
            </a:p>
          </p:txBody>
        </p:sp>
      </p:grpSp>
      <p:pic>
        <p:nvPicPr>
          <p:cNvPr id="32" name="Picture 31" descr="A graph of blue bars&#10;&#10;Description automatically generated with medium confidence">
            <a:extLst>
              <a:ext uri="{FF2B5EF4-FFF2-40B4-BE49-F238E27FC236}">
                <a16:creationId xmlns:a16="http://schemas.microsoft.com/office/drawing/2014/main" id="{C2A0E299-516F-1051-F622-73F08199CA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4281896"/>
            <a:ext cx="7015116" cy="5809393"/>
          </a:xfrm>
          <a:prstGeom prst="rect">
            <a:avLst/>
          </a:prstGeom>
        </p:spPr>
      </p:pic>
      <p:sp>
        <p:nvSpPr>
          <p:cNvPr id="33" name="TextBox 32">
            <a:extLst>
              <a:ext uri="{FF2B5EF4-FFF2-40B4-BE49-F238E27FC236}">
                <a16:creationId xmlns:a16="http://schemas.microsoft.com/office/drawing/2014/main" id="{D2F757BC-29E3-6D86-CE47-9154E9BA0C26}"/>
              </a:ext>
            </a:extLst>
          </p:cNvPr>
          <p:cNvSpPr txBox="1"/>
          <p:nvPr/>
        </p:nvSpPr>
        <p:spPr>
          <a:xfrm>
            <a:off x="8859549" y="2095500"/>
            <a:ext cx="7599651" cy="4401205"/>
          </a:xfrm>
          <a:prstGeom prst="rect">
            <a:avLst/>
          </a:prstGeom>
          <a:noFill/>
        </p:spPr>
        <p:txBody>
          <a:bodyPr wrap="square" rtlCol="0">
            <a:spAutoFit/>
          </a:bodyPr>
          <a:lstStyle/>
          <a:p>
            <a:pPr>
              <a:spcBef>
                <a:spcPct val="0"/>
              </a:spcBef>
            </a:pPr>
            <a:r>
              <a:rPr lang="en-US" sz="4000" dirty="0"/>
              <a:t>Let us consider one example in which we compared the BI market share with the past years. </a:t>
            </a:r>
          </a:p>
          <a:p>
            <a:pPr>
              <a:spcBef>
                <a:spcPct val="0"/>
              </a:spcBef>
            </a:pPr>
            <a:r>
              <a:rPr lang="en-US" sz="4000" dirty="0"/>
              <a:t>If you have observed the below column chart, it is clear that the BI market share has been increasing gradually.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32426">
            <a:off x="4062687" y="3614266"/>
            <a:ext cx="7588879" cy="9315956"/>
          </a:xfrm>
          <a:custGeom>
            <a:avLst/>
            <a:gdLst/>
            <a:ahLst/>
            <a:cxnLst/>
            <a:rect l="l" t="t" r="r" b="b"/>
            <a:pathLst>
              <a:path w="7588879" h="9315956">
                <a:moveTo>
                  <a:pt x="0" y="0"/>
                </a:moveTo>
                <a:lnTo>
                  <a:pt x="7588879" y="0"/>
                </a:lnTo>
                <a:lnTo>
                  <a:pt x="7588879" y="9315956"/>
                </a:lnTo>
                <a:lnTo>
                  <a:pt x="0" y="9315956"/>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1" name="Group 11"/>
          <p:cNvGrpSpPr/>
          <p:nvPr/>
        </p:nvGrpSpPr>
        <p:grpSpPr>
          <a:xfrm>
            <a:off x="711704" y="796299"/>
            <a:ext cx="91161" cy="9116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8508"/>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355"/>
                </a:lnSpc>
              </a:pPr>
              <a:endParaRPr/>
            </a:p>
          </p:txBody>
        </p:sp>
      </p:grpSp>
      <p:sp>
        <p:nvSpPr>
          <p:cNvPr id="15" name="Freeform 15"/>
          <p:cNvSpPr/>
          <p:nvPr/>
        </p:nvSpPr>
        <p:spPr>
          <a:xfrm>
            <a:off x="9933087" y="5095820"/>
            <a:ext cx="109546" cy="166899"/>
          </a:xfrm>
          <a:custGeom>
            <a:avLst/>
            <a:gdLst/>
            <a:ahLst/>
            <a:cxnLst/>
            <a:rect l="l" t="t" r="r" b="b"/>
            <a:pathLst>
              <a:path w="109546" h="166899">
                <a:moveTo>
                  <a:pt x="0" y="0"/>
                </a:moveTo>
                <a:lnTo>
                  <a:pt x="109547" y="0"/>
                </a:lnTo>
                <a:lnTo>
                  <a:pt x="109547" y="166899"/>
                </a:lnTo>
                <a:lnTo>
                  <a:pt x="0" y="1668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7" name="TextBox 17"/>
          <p:cNvSpPr txBox="1"/>
          <p:nvPr/>
        </p:nvSpPr>
        <p:spPr>
          <a:xfrm>
            <a:off x="711704" y="1777003"/>
            <a:ext cx="7487796" cy="2630763"/>
          </a:xfrm>
          <a:prstGeom prst="rect">
            <a:avLst/>
          </a:prstGeom>
        </p:spPr>
        <p:txBody>
          <a:bodyPr lIns="0" tIns="0" rIns="0" bIns="0" rtlCol="0" anchor="t">
            <a:spAutoFit/>
          </a:bodyPr>
          <a:lstStyle/>
          <a:p>
            <a:pPr algn="l">
              <a:lnSpc>
                <a:spcPts val="10190"/>
              </a:lnSpc>
            </a:pPr>
            <a:r>
              <a:rPr lang="en-US" sz="9523" dirty="0">
                <a:solidFill>
                  <a:srgbClr val="323232"/>
                </a:solidFill>
                <a:latin typeface="Bricolage Grotesque Bold"/>
              </a:rPr>
              <a:t>Combo Charts</a:t>
            </a:r>
          </a:p>
        </p:txBody>
      </p:sp>
      <p:sp>
        <p:nvSpPr>
          <p:cNvPr id="25" name="Freeform 25"/>
          <p:cNvSpPr/>
          <p:nvPr/>
        </p:nvSpPr>
        <p:spPr>
          <a:xfrm>
            <a:off x="10195433" y="4478603"/>
            <a:ext cx="109546" cy="166899"/>
          </a:xfrm>
          <a:custGeom>
            <a:avLst/>
            <a:gdLst/>
            <a:ahLst/>
            <a:cxnLst/>
            <a:rect l="l" t="t" r="r" b="b"/>
            <a:pathLst>
              <a:path w="109546" h="166899">
                <a:moveTo>
                  <a:pt x="0" y="0"/>
                </a:moveTo>
                <a:lnTo>
                  <a:pt x="109546" y="0"/>
                </a:lnTo>
                <a:lnTo>
                  <a:pt x="109546" y="166899"/>
                </a:lnTo>
                <a:lnTo>
                  <a:pt x="0" y="1668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6" name="Freeform 26"/>
          <p:cNvSpPr/>
          <p:nvPr/>
        </p:nvSpPr>
        <p:spPr>
          <a:xfrm>
            <a:off x="10405195" y="5012371"/>
            <a:ext cx="109546" cy="166899"/>
          </a:xfrm>
          <a:custGeom>
            <a:avLst/>
            <a:gdLst/>
            <a:ahLst/>
            <a:cxnLst/>
            <a:rect l="l" t="t" r="r" b="b"/>
            <a:pathLst>
              <a:path w="109546" h="166899">
                <a:moveTo>
                  <a:pt x="0" y="0"/>
                </a:moveTo>
                <a:lnTo>
                  <a:pt x="109547" y="0"/>
                </a:lnTo>
                <a:lnTo>
                  <a:pt x="109547" y="166899"/>
                </a:lnTo>
                <a:lnTo>
                  <a:pt x="0" y="1668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7" name="Freeform 27"/>
          <p:cNvSpPr/>
          <p:nvPr/>
        </p:nvSpPr>
        <p:spPr>
          <a:xfrm>
            <a:off x="11312872" y="6445872"/>
            <a:ext cx="109546" cy="166899"/>
          </a:xfrm>
          <a:custGeom>
            <a:avLst/>
            <a:gdLst/>
            <a:ahLst/>
            <a:cxnLst/>
            <a:rect l="l" t="t" r="r" b="b"/>
            <a:pathLst>
              <a:path w="109546" h="166899">
                <a:moveTo>
                  <a:pt x="0" y="0"/>
                </a:moveTo>
                <a:lnTo>
                  <a:pt x="109546" y="0"/>
                </a:lnTo>
                <a:lnTo>
                  <a:pt x="109546" y="166899"/>
                </a:lnTo>
                <a:lnTo>
                  <a:pt x="0" y="1668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8" name="Freeform 28"/>
          <p:cNvSpPr/>
          <p:nvPr/>
        </p:nvSpPr>
        <p:spPr>
          <a:xfrm>
            <a:off x="10860213" y="6961308"/>
            <a:ext cx="109546" cy="166899"/>
          </a:xfrm>
          <a:custGeom>
            <a:avLst/>
            <a:gdLst/>
            <a:ahLst/>
            <a:cxnLst/>
            <a:rect l="l" t="t" r="r" b="b"/>
            <a:pathLst>
              <a:path w="109546" h="166899">
                <a:moveTo>
                  <a:pt x="0" y="0"/>
                </a:moveTo>
                <a:lnTo>
                  <a:pt x="109546" y="0"/>
                </a:lnTo>
                <a:lnTo>
                  <a:pt x="109546" y="166899"/>
                </a:lnTo>
                <a:lnTo>
                  <a:pt x="0" y="1668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9" name="Freeform 29"/>
          <p:cNvSpPr/>
          <p:nvPr/>
        </p:nvSpPr>
        <p:spPr>
          <a:xfrm>
            <a:off x="12990020" y="6612771"/>
            <a:ext cx="109546" cy="166899"/>
          </a:xfrm>
          <a:custGeom>
            <a:avLst/>
            <a:gdLst/>
            <a:ahLst/>
            <a:cxnLst/>
            <a:rect l="l" t="t" r="r" b="b"/>
            <a:pathLst>
              <a:path w="109546" h="166899">
                <a:moveTo>
                  <a:pt x="0" y="0"/>
                </a:moveTo>
                <a:lnTo>
                  <a:pt x="109546" y="0"/>
                </a:lnTo>
                <a:lnTo>
                  <a:pt x="109546" y="166899"/>
                </a:lnTo>
                <a:lnTo>
                  <a:pt x="0" y="1668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0" name="Freeform 30"/>
          <p:cNvSpPr/>
          <p:nvPr/>
        </p:nvSpPr>
        <p:spPr>
          <a:xfrm>
            <a:off x="12481771" y="5262892"/>
            <a:ext cx="109546" cy="166899"/>
          </a:xfrm>
          <a:custGeom>
            <a:avLst/>
            <a:gdLst/>
            <a:ahLst/>
            <a:cxnLst/>
            <a:rect l="l" t="t" r="r" b="b"/>
            <a:pathLst>
              <a:path w="109546" h="166899">
                <a:moveTo>
                  <a:pt x="0" y="0"/>
                </a:moveTo>
                <a:lnTo>
                  <a:pt x="109546" y="0"/>
                </a:lnTo>
                <a:lnTo>
                  <a:pt x="109546" y="166899"/>
                </a:lnTo>
                <a:lnTo>
                  <a:pt x="0" y="1668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1" name="Freeform 31"/>
          <p:cNvSpPr/>
          <p:nvPr/>
        </p:nvSpPr>
        <p:spPr>
          <a:xfrm>
            <a:off x="13437328" y="5262719"/>
            <a:ext cx="109546" cy="166899"/>
          </a:xfrm>
          <a:custGeom>
            <a:avLst/>
            <a:gdLst/>
            <a:ahLst/>
            <a:cxnLst/>
            <a:rect l="l" t="t" r="r" b="b"/>
            <a:pathLst>
              <a:path w="109546" h="166899">
                <a:moveTo>
                  <a:pt x="0" y="0"/>
                </a:moveTo>
                <a:lnTo>
                  <a:pt x="109546" y="0"/>
                </a:lnTo>
                <a:lnTo>
                  <a:pt x="109546" y="166899"/>
                </a:lnTo>
                <a:lnTo>
                  <a:pt x="0" y="1668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2" name="Freeform 32"/>
          <p:cNvSpPr/>
          <p:nvPr/>
        </p:nvSpPr>
        <p:spPr>
          <a:xfrm>
            <a:off x="12607165" y="4626452"/>
            <a:ext cx="109546" cy="166899"/>
          </a:xfrm>
          <a:custGeom>
            <a:avLst/>
            <a:gdLst/>
            <a:ahLst/>
            <a:cxnLst/>
            <a:rect l="l" t="t" r="r" b="b"/>
            <a:pathLst>
              <a:path w="109546" h="166899">
                <a:moveTo>
                  <a:pt x="0" y="0"/>
                </a:moveTo>
                <a:lnTo>
                  <a:pt x="109546" y="0"/>
                </a:lnTo>
                <a:lnTo>
                  <a:pt x="109546" y="166899"/>
                </a:lnTo>
                <a:lnTo>
                  <a:pt x="0" y="1668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3" name="Freeform 33"/>
          <p:cNvSpPr/>
          <p:nvPr/>
        </p:nvSpPr>
        <p:spPr>
          <a:xfrm>
            <a:off x="15768837" y="6794409"/>
            <a:ext cx="109546" cy="166899"/>
          </a:xfrm>
          <a:custGeom>
            <a:avLst/>
            <a:gdLst/>
            <a:ahLst/>
            <a:cxnLst/>
            <a:rect l="l" t="t" r="r" b="b"/>
            <a:pathLst>
              <a:path w="109546" h="166899">
                <a:moveTo>
                  <a:pt x="0" y="0"/>
                </a:moveTo>
                <a:lnTo>
                  <a:pt x="109547" y="0"/>
                </a:lnTo>
                <a:lnTo>
                  <a:pt x="109547" y="166899"/>
                </a:lnTo>
                <a:lnTo>
                  <a:pt x="0" y="1668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4" name="Freeform 34"/>
          <p:cNvSpPr/>
          <p:nvPr/>
        </p:nvSpPr>
        <p:spPr>
          <a:xfrm>
            <a:off x="14284846" y="5262892"/>
            <a:ext cx="109546" cy="166899"/>
          </a:xfrm>
          <a:custGeom>
            <a:avLst/>
            <a:gdLst/>
            <a:ahLst/>
            <a:cxnLst/>
            <a:rect l="l" t="t" r="r" b="b"/>
            <a:pathLst>
              <a:path w="109546" h="166899">
                <a:moveTo>
                  <a:pt x="0" y="0"/>
                </a:moveTo>
                <a:lnTo>
                  <a:pt x="109546" y="0"/>
                </a:lnTo>
                <a:lnTo>
                  <a:pt x="109546" y="166899"/>
                </a:lnTo>
                <a:lnTo>
                  <a:pt x="0" y="1668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5" name="Freeform 35"/>
          <p:cNvSpPr/>
          <p:nvPr/>
        </p:nvSpPr>
        <p:spPr>
          <a:xfrm>
            <a:off x="15023018" y="5095820"/>
            <a:ext cx="109546" cy="166899"/>
          </a:xfrm>
          <a:custGeom>
            <a:avLst/>
            <a:gdLst/>
            <a:ahLst/>
            <a:cxnLst/>
            <a:rect l="l" t="t" r="r" b="b"/>
            <a:pathLst>
              <a:path w="109546" h="166899">
                <a:moveTo>
                  <a:pt x="0" y="0"/>
                </a:moveTo>
                <a:lnTo>
                  <a:pt x="109546" y="0"/>
                </a:lnTo>
                <a:lnTo>
                  <a:pt x="109546" y="166899"/>
                </a:lnTo>
                <a:lnTo>
                  <a:pt x="0" y="16689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37" name="Picture 36" descr="A graph with blue and pink bars&#10;&#10;Description automatically generated">
            <a:extLst>
              <a:ext uri="{FF2B5EF4-FFF2-40B4-BE49-F238E27FC236}">
                <a16:creationId xmlns:a16="http://schemas.microsoft.com/office/drawing/2014/main" id="{923F8338-C0B9-9401-1133-DFE0797F609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72400" y="2731122"/>
            <a:ext cx="11887200" cy="7429500"/>
          </a:xfrm>
          <a:prstGeom prst="rect">
            <a:avLst/>
          </a:prstGeom>
        </p:spPr>
      </p:pic>
      <p:sp>
        <p:nvSpPr>
          <p:cNvPr id="38" name="TextBox 37">
            <a:extLst>
              <a:ext uri="{FF2B5EF4-FFF2-40B4-BE49-F238E27FC236}">
                <a16:creationId xmlns:a16="http://schemas.microsoft.com/office/drawing/2014/main" id="{07134FF7-40E3-B7E2-24CB-554DB7B22BC6}"/>
              </a:ext>
            </a:extLst>
          </p:cNvPr>
          <p:cNvSpPr txBox="1"/>
          <p:nvPr/>
        </p:nvSpPr>
        <p:spPr>
          <a:xfrm>
            <a:off x="418719" y="4228601"/>
            <a:ext cx="7571462" cy="5632311"/>
          </a:xfrm>
          <a:prstGeom prst="rect">
            <a:avLst/>
          </a:prstGeom>
          <a:noFill/>
        </p:spPr>
        <p:txBody>
          <a:bodyPr wrap="square" rtlCol="0">
            <a:spAutoFit/>
          </a:bodyPr>
          <a:lstStyle/>
          <a:p>
            <a:r>
              <a:rPr lang="en-US" sz="4000" dirty="0"/>
              <a:t>In the above combo chart, you can see the comparison between last year's and current year's sales of a product and also the current year's gross margin. With the help of this combo chart, an organization can quickly analyze the data about the product to make business decisions quickly.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98755">
            <a:off x="6256218" y="2237233"/>
            <a:ext cx="14736981" cy="12739482"/>
          </a:xfrm>
          <a:custGeom>
            <a:avLst/>
            <a:gdLst/>
            <a:ahLst/>
            <a:cxnLst/>
            <a:rect l="l" t="t" r="r" b="b"/>
            <a:pathLst>
              <a:path w="14736981" h="12739482">
                <a:moveTo>
                  <a:pt x="0" y="0"/>
                </a:moveTo>
                <a:lnTo>
                  <a:pt x="14736981" y="0"/>
                </a:lnTo>
                <a:lnTo>
                  <a:pt x="14736981" y="12739482"/>
                </a:lnTo>
                <a:lnTo>
                  <a:pt x="0" y="12739482"/>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7" name="TextBox 7"/>
          <p:cNvSpPr txBox="1"/>
          <p:nvPr/>
        </p:nvSpPr>
        <p:spPr>
          <a:xfrm>
            <a:off x="640762" y="3395360"/>
            <a:ext cx="17621005" cy="876009"/>
          </a:xfrm>
          <a:prstGeom prst="rect">
            <a:avLst/>
          </a:prstGeom>
        </p:spPr>
        <p:txBody>
          <a:bodyPr wrap="square" lIns="0" tIns="0" rIns="0" bIns="0" rtlCol="0" anchor="t">
            <a:spAutoFit/>
          </a:bodyPr>
          <a:lstStyle/>
          <a:p>
            <a:pPr algn="l">
              <a:lnSpc>
                <a:spcPts val="2102"/>
              </a:lnSpc>
            </a:pPr>
            <a:r>
              <a:rPr lang="en-US" sz="4000" dirty="0"/>
              <a:t>In the below Pie chart, it is clear that which programming language is on the top list</a:t>
            </a:r>
            <a:endParaRPr lang="ar-EG" sz="4000" dirty="0"/>
          </a:p>
          <a:p>
            <a:pPr algn="l">
              <a:lnSpc>
                <a:spcPts val="2102"/>
              </a:lnSpc>
            </a:pPr>
            <a:endParaRPr lang="ar-EG" sz="4000" dirty="0"/>
          </a:p>
          <a:p>
            <a:pPr algn="l">
              <a:lnSpc>
                <a:spcPts val="2102"/>
              </a:lnSpc>
            </a:pPr>
            <a:r>
              <a:rPr lang="en-US" sz="4000" dirty="0"/>
              <a:t> in 2019.</a:t>
            </a:r>
          </a:p>
        </p:txBody>
      </p:sp>
      <p:grpSp>
        <p:nvGrpSpPr>
          <p:cNvPr id="8" name="Group 8"/>
          <p:cNvGrpSpPr/>
          <p:nvPr/>
        </p:nvGrpSpPr>
        <p:grpSpPr>
          <a:xfrm rot="-1187103">
            <a:off x="10142912" y="8986877"/>
            <a:ext cx="542845" cy="542845"/>
            <a:chOff x="0" y="0"/>
            <a:chExt cx="812800" cy="812800"/>
          </a:xfrm>
        </p:grpSpPr>
        <p:sp>
          <p:nvSpPr>
            <p:cNvPr id="9" name="Freeform 9"/>
            <p:cNvSpPr/>
            <p:nvPr/>
          </p:nvSpPr>
          <p:spPr>
            <a:xfrm>
              <a:off x="54495" y="54495"/>
              <a:ext cx="703810" cy="703810"/>
            </a:xfrm>
            <a:custGeom>
              <a:avLst/>
              <a:gdLst/>
              <a:ahLst/>
              <a:cxnLst/>
              <a:rect l="l" t="t" r="r" b="b"/>
              <a:pathLst>
                <a:path w="703810" h="703810">
                  <a:moveTo>
                    <a:pt x="388094" y="23047"/>
                  </a:moveTo>
                  <a:lnTo>
                    <a:pt x="445032" y="145048"/>
                  </a:lnTo>
                  <a:cubicBezTo>
                    <a:pt x="468409" y="195138"/>
                    <a:pt x="508672" y="235401"/>
                    <a:pt x="558762" y="258778"/>
                  </a:cubicBezTo>
                  <a:lnTo>
                    <a:pt x="680763" y="315716"/>
                  </a:lnTo>
                  <a:cubicBezTo>
                    <a:pt x="694823" y="322278"/>
                    <a:pt x="703810" y="336389"/>
                    <a:pt x="703810" y="351905"/>
                  </a:cubicBezTo>
                  <a:cubicBezTo>
                    <a:pt x="703810" y="367421"/>
                    <a:pt x="694823" y="381532"/>
                    <a:pt x="680763" y="388094"/>
                  </a:cubicBezTo>
                  <a:lnTo>
                    <a:pt x="558762" y="445032"/>
                  </a:lnTo>
                  <a:cubicBezTo>
                    <a:pt x="508672" y="468409"/>
                    <a:pt x="468409" y="508672"/>
                    <a:pt x="445032" y="558762"/>
                  </a:cubicBezTo>
                  <a:lnTo>
                    <a:pt x="388094" y="680763"/>
                  </a:lnTo>
                  <a:cubicBezTo>
                    <a:pt x="381532" y="694823"/>
                    <a:pt x="367421" y="703810"/>
                    <a:pt x="351905" y="703810"/>
                  </a:cubicBezTo>
                  <a:cubicBezTo>
                    <a:pt x="336389" y="703810"/>
                    <a:pt x="322278" y="694823"/>
                    <a:pt x="315716" y="680763"/>
                  </a:cubicBezTo>
                  <a:lnTo>
                    <a:pt x="258778" y="558762"/>
                  </a:lnTo>
                  <a:cubicBezTo>
                    <a:pt x="235401" y="508672"/>
                    <a:pt x="195138" y="468409"/>
                    <a:pt x="145048" y="445032"/>
                  </a:cubicBezTo>
                  <a:lnTo>
                    <a:pt x="23047" y="388094"/>
                  </a:lnTo>
                  <a:cubicBezTo>
                    <a:pt x="8987" y="381532"/>
                    <a:pt x="0" y="367421"/>
                    <a:pt x="0" y="351905"/>
                  </a:cubicBezTo>
                  <a:cubicBezTo>
                    <a:pt x="0" y="336389"/>
                    <a:pt x="8987" y="322278"/>
                    <a:pt x="23047" y="315716"/>
                  </a:cubicBezTo>
                  <a:lnTo>
                    <a:pt x="145048" y="258778"/>
                  </a:lnTo>
                  <a:cubicBezTo>
                    <a:pt x="195138" y="235401"/>
                    <a:pt x="235401" y="195138"/>
                    <a:pt x="258778" y="145048"/>
                  </a:cubicBezTo>
                  <a:lnTo>
                    <a:pt x="315716" y="23047"/>
                  </a:lnTo>
                  <a:cubicBezTo>
                    <a:pt x="322278" y="8987"/>
                    <a:pt x="336389" y="0"/>
                    <a:pt x="351905" y="0"/>
                  </a:cubicBezTo>
                  <a:cubicBezTo>
                    <a:pt x="367421" y="0"/>
                    <a:pt x="381532" y="8987"/>
                    <a:pt x="388094" y="23047"/>
                  </a:cubicBezTo>
                  <a:close/>
                </a:path>
              </a:pathLst>
            </a:custGeom>
            <a:solidFill>
              <a:srgbClr val="323232"/>
            </a:solidFill>
          </p:spPr>
          <p:txBody>
            <a:bodyPr/>
            <a:lstStyle/>
            <a:p>
              <a:endParaRPr lang="en-US"/>
            </a:p>
          </p:txBody>
        </p:sp>
        <p:sp>
          <p:nvSpPr>
            <p:cNvPr id="10" name="TextBox 10"/>
            <p:cNvSpPr txBox="1"/>
            <p:nvPr/>
          </p:nvSpPr>
          <p:spPr>
            <a:xfrm>
              <a:off x="190500" y="152400"/>
              <a:ext cx="431800" cy="469900"/>
            </a:xfrm>
            <a:prstGeom prst="rect">
              <a:avLst/>
            </a:prstGeom>
          </p:spPr>
          <p:txBody>
            <a:bodyPr lIns="50800" tIns="50800" rIns="50800" bIns="50800" rtlCol="0" anchor="ctr"/>
            <a:lstStyle/>
            <a:p>
              <a:pPr algn="ctr">
                <a:lnSpc>
                  <a:spcPts val="2730"/>
                </a:lnSpc>
              </a:pPr>
              <a:endParaRPr/>
            </a:p>
          </p:txBody>
        </p:sp>
      </p:grpSp>
      <p:grpSp>
        <p:nvGrpSpPr>
          <p:cNvPr id="11" name="Group 11"/>
          <p:cNvGrpSpPr/>
          <p:nvPr/>
        </p:nvGrpSpPr>
        <p:grpSpPr>
          <a:xfrm>
            <a:off x="711704" y="8834814"/>
            <a:ext cx="770761" cy="77076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23232"/>
            </a:solidFill>
          </p:spPr>
          <p:txBody>
            <a:bodyPr/>
            <a:lstStyle/>
            <a:p>
              <a:endParaRPr lang="en-US"/>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355"/>
                </a:lnSpc>
              </a:pPr>
              <a:endParaRPr/>
            </a:p>
          </p:txBody>
        </p:sp>
      </p:grpSp>
      <p:sp>
        <p:nvSpPr>
          <p:cNvPr id="14" name="Freeform 14"/>
          <p:cNvSpPr/>
          <p:nvPr/>
        </p:nvSpPr>
        <p:spPr>
          <a:xfrm>
            <a:off x="945906" y="9078542"/>
            <a:ext cx="302356" cy="302356"/>
          </a:xfrm>
          <a:custGeom>
            <a:avLst/>
            <a:gdLst/>
            <a:ahLst/>
            <a:cxnLst/>
            <a:rect l="l" t="t" r="r" b="b"/>
            <a:pathLst>
              <a:path w="302356" h="302356">
                <a:moveTo>
                  <a:pt x="0" y="0"/>
                </a:moveTo>
                <a:lnTo>
                  <a:pt x="302356" y="0"/>
                </a:lnTo>
                <a:lnTo>
                  <a:pt x="302356" y="302356"/>
                </a:lnTo>
                <a:lnTo>
                  <a:pt x="0" y="3023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5" name="TextBox 15"/>
          <p:cNvSpPr txBox="1"/>
          <p:nvPr/>
        </p:nvSpPr>
        <p:spPr>
          <a:xfrm>
            <a:off x="711704" y="1962675"/>
            <a:ext cx="8637948" cy="1015663"/>
          </a:xfrm>
          <a:prstGeom prst="rect">
            <a:avLst/>
          </a:prstGeom>
        </p:spPr>
        <p:txBody>
          <a:bodyPr lIns="0" tIns="0" rIns="0" bIns="0" rtlCol="0" anchor="t">
            <a:spAutoFit/>
          </a:bodyPr>
          <a:lstStyle/>
          <a:p>
            <a:pPr algn="l"/>
            <a:r>
              <a:rPr lang="en-US" sz="6600" b="1" i="0" dirty="0">
                <a:solidFill>
                  <a:srgbClr val="000000"/>
                </a:solidFill>
                <a:effectLst/>
                <a:highlight>
                  <a:srgbClr val="FFFFFF"/>
                </a:highlight>
                <a:latin typeface="adobe-clean"/>
              </a:rPr>
              <a:t> Pie Charts</a:t>
            </a:r>
          </a:p>
        </p:txBody>
      </p:sp>
      <p:sp>
        <p:nvSpPr>
          <p:cNvPr id="21" name="AutoShape 21"/>
          <p:cNvSpPr/>
          <p:nvPr/>
        </p:nvSpPr>
        <p:spPr>
          <a:xfrm flipV="1">
            <a:off x="17160902" y="9387963"/>
            <a:ext cx="402200" cy="0"/>
          </a:xfrm>
          <a:prstGeom prst="line">
            <a:avLst/>
          </a:prstGeom>
          <a:ln w="38100" cap="flat">
            <a:solidFill>
              <a:srgbClr val="323232"/>
            </a:solidFill>
            <a:prstDash val="solid"/>
            <a:headEnd type="none" w="sm" len="sm"/>
            <a:tailEnd type="arrow" w="med" len="sm"/>
          </a:ln>
        </p:spPr>
        <p:txBody>
          <a:bodyPr/>
          <a:lstStyle/>
          <a:p>
            <a:endParaRPr lang="en-US"/>
          </a:p>
        </p:txBody>
      </p:sp>
      <p:grpSp>
        <p:nvGrpSpPr>
          <p:cNvPr id="25" name="Group 25"/>
          <p:cNvGrpSpPr/>
          <p:nvPr/>
        </p:nvGrpSpPr>
        <p:grpSpPr>
          <a:xfrm>
            <a:off x="711704" y="796299"/>
            <a:ext cx="91161" cy="91161"/>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8508"/>
            </a:solidFill>
          </p:spPr>
          <p:txBody>
            <a:bodyPr/>
            <a:lstStyle/>
            <a:p>
              <a:endParaRPr lang="en-US"/>
            </a:p>
          </p:txBody>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355"/>
                </a:lnSpc>
              </a:pPr>
              <a:endParaRPr/>
            </a:p>
          </p:txBody>
        </p:sp>
      </p:grpSp>
      <p:pic>
        <p:nvPicPr>
          <p:cNvPr id="29" name="Picture 28" descr="A colorful pie chart with text&#10;&#10;Description automatically generated">
            <a:extLst>
              <a:ext uri="{FF2B5EF4-FFF2-40B4-BE49-F238E27FC236}">
                <a16:creationId xmlns:a16="http://schemas.microsoft.com/office/drawing/2014/main" id="{B10FCED0-97AB-3B33-25ED-639DA05DE3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82974" y="3954485"/>
            <a:ext cx="9804022" cy="612751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7"/>
          <p:cNvSpPr/>
          <p:nvPr/>
        </p:nvSpPr>
        <p:spPr>
          <a:xfrm rot="9351320">
            <a:off x="-4169265" y="3913051"/>
            <a:ext cx="10589179" cy="10731946"/>
          </a:xfrm>
          <a:custGeom>
            <a:avLst/>
            <a:gdLst/>
            <a:ahLst/>
            <a:cxnLst/>
            <a:rect l="l" t="t" r="r" b="b"/>
            <a:pathLst>
              <a:path w="10589179" h="10731946">
                <a:moveTo>
                  <a:pt x="0" y="0"/>
                </a:moveTo>
                <a:lnTo>
                  <a:pt x="10589179" y="0"/>
                </a:lnTo>
                <a:lnTo>
                  <a:pt x="10589179" y="10731946"/>
                </a:lnTo>
                <a:lnTo>
                  <a:pt x="0" y="10731946"/>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0" name="TextBox 20"/>
          <p:cNvSpPr txBox="1"/>
          <p:nvPr/>
        </p:nvSpPr>
        <p:spPr>
          <a:xfrm>
            <a:off x="7162800" y="1916399"/>
            <a:ext cx="9422896" cy="1231106"/>
          </a:xfrm>
          <a:prstGeom prst="rect">
            <a:avLst/>
          </a:prstGeom>
        </p:spPr>
        <p:txBody>
          <a:bodyPr wrap="square" lIns="0" tIns="0" rIns="0" bIns="0" rtlCol="0" anchor="t">
            <a:spAutoFit/>
          </a:bodyPr>
          <a:lstStyle/>
          <a:p>
            <a:pPr algn="l"/>
            <a:r>
              <a:rPr lang="en-US" sz="4000" dirty="0"/>
              <a:t>Let us consider an example, top BI tools market share across the globe</a:t>
            </a:r>
            <a:r>
              <a:rPr lang="en-US" sz="1600" b="0" i="0" dirty="0">
                <a:solidFill>
                  <a:srgbClr val="000000"/>
                </a:solidFill>
                <a:effectLst/>
                <a:highlight>
                  <a:srgbClr val="FFFFFF"/>
                </a:highlight>
                <a:latin typeface="adobe-clean"/>
              </a:rPr>
              <a:t>.</a:t>
            </a:r>
            <a:endParaRPr lang="en-US" sz="1513" dirty="0">
              <a:solidFill>
                <a:srgbClr val="323232"/>
              </a:solidFill>
              <a:latin typeface="Bricolage Grotesque"/>
            </a:endParaRPr>
          </a:p>
        </p:txBody>
      </p:sp>
      <p:sp>
        <p:nvSpPr>
          <p:cNvPr id="21" name="TextBox 21"/>
          <p:cNvSpPr txBox="1"/>
          <p:nvPr/>
        </p:nvSpPr>
        <p:spPr>
          <a:xfrm>
            <a:off x="864104" y="1220659"/>
            <a:ext cx="6514562" cy="2954655"/>
          </a:xfrm>
          <a:prstGeom prst="rect">
            <a:avLst/>
          </a:prstGeom>
        </p:spPr>
        <p:txBody>
          <a:bodyPr lIns="0" tIns="0" rIns="0" bIns="0" rtlCol="0" anchor="t">
            <a:spAutoFit/>
          </a:bodyPr>
          <a:lstStyle/>
          <a:p>
            <a:pPr algn="l"/>
            <a:r>
              <a:rPr lang="en-US" sz="9600" b="1" i="0" dirty="0">
                <a:solidFill>
                  <a:srgbClr val="000000"/>
                </a:solidFill>
                <a:effectLst/>
                <a:highlight>
                  <a:srgbClr val="FFFFFF"/>
                </a:highlight>
                <a:latin typeface="adobe-clean"/>
              </a:rPr>
              <a:t>Doughnut Charts</a:t>
            </a:r>
          </a:p>
        </p:txBody>
      </p:sp>
      <p:sp>
        <p:nvSpPr>
          <p:cNvPr id="62" name="TextBox 62"/>
          <p:cNvSpPr txBox="1"/>
          <p:nvPr/>
        </p:nvSpPr>
        <p:spPr>
          <a:xfrm>
            <a:off x="864104" y="685986"/>
            <a:ext cx="1155270" cy="273685"/>
          </a:xfrm>
          <a:prstGeom prst="rect">
            <a:avLst/>
          </a:prstGeom>
        </p:spPr>
        <p:txBody>
          <a:bodyPr lIns="0" tIns="0" rIns="0" bIns="0" rtlCol="0" anchor="t">
            <a:spAutoFit/>
          </a:bodyPr>
          <a:lstStyle/>
          <a:p>
            <a:pPr algn="l">
              <a:lnSpc>
                <a:spcPts val="2239"/>
              </a:lnSpc>
            </a:pPr>
            <a:r>
              <a:rPr lang="en-US" sz="1599">
                <a:solidFill>
                  <a:srgbClr val="323232"/>
                </a:solidFill>
                <a:latin typeface="Bricolage Grotesque Bold"/>
              </a:rPr>
              <a:t>Borcelle</a:t>
            </a:r>
          </a:p>
        </p:txBody>
      </p:sp>
      <p:grpSp>
        <p:nvGrpSpPr>
          <p:cNvPr id="65" name="Group 65"/>
          <p:cNvGrpSpPr/>
          <p:nvPr/>
        </p:nvGrpSpPr>
        <p:grpSpPr>
          <a:xfrm>
            <a:off x="711704" y="796299"/>
            <a:ext cx="91161" cy="91161"/>
            <a:chOff x="0" y="0"/>
            <a:chExt cx="812800" cy="812800"/>
          </a:xfrm>
        </p:grpSpPr>
        <p:sp>
          <p:nvSpPr>
            <p:cNvPr id="66" name="Freeform 6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F8508"/>
            </a:solidFill>
          </p:spPr>
          <p:txBody>
            <a:bodyPr/>
            <a:lstStyle/>
            <a:p>
              <a:endParaRPr lang="en-US"/>
            </a:p>
          </p:txBody>
        </p:sp>
        <p:sp>
          <p:nvSpPr>
            <p:cNvPr id="67" name="TextBox 67"/>
            <p:cNvSpPr txBox="1"/>
            <p:nvPr/>
          </p:nvSpPr>
          <p:spPr>
            <a:xfrm>
              <a:off x="76200" y="38100"/>
              <a:ext cx="660400" cy="698500"/>
            </a:xfrm>
            <a:prstGeom prst="rect">
              <a:avLst/>
            </a:prstGeom>
          </p:spPr>
          <p:txBody>
            <a:bodyPr lIns="50800" tIns="50800" rIns="50800" bIns="50800" rtlCol="0" anchor="ctr"/>
            <a:lstStyle/>
            <a:p>
              <a:pPr algn="ctr">
                <a:lnSpc>
                  <a:spcPts val="2355"/>
                </a:lnSpc>
              </a:pPr>
              <a:endParaRPr/>
            </a:p>
          </p:txBody>
        </p:sp>
      </p:grpSp>
      <p:pic>
        <p:nvPicPr>
          <p:cNvPr id="69" name="Picture 68" descr="A colorful pie chart with numbers and symbols&#10;&#10;Description automatically generated">
            <a:extLst>
              <a:ext uri="{FF2B5EF4-FFF2-40B4-BE49-F238E27FC236}">
                <a16:creationId xmlns:a16="http://schemas.microsoft.com/office/drawing/2014/main" id="{074C2488-3129-03E2-4F59-2CEC2D1587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5000" y="3611649"/>
            <a:ext cx="9067800" cy="566737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TotalTime>
  <Words>658</Words>
  <Application>Microsoft Office PowerPoint</Application>
  <PresentationFormat>Custom</PresentationFormat>
  <Paragraphs>170</Paragraphs>
  <Slides>16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Bricolage Grotesque Ultra-Bold</vt:lpstr>
      <vt:lpstr>Calibri</vt:lpstr>
      <vt:lpstr>Arial</vt:lpstr>
      <vt:lpstr>Bricolage Grotesque Light</vt:lpstr>
      <vt:lpstr>Bricolage Grotesque Semi-Bold</vt:lpstr>
      <vt:lpstr>adobe-clean</vt:lpstr>
      <vt:lpstr>Bricolage Grotesque</vt:lpstr>
      <vt:lpstr>Bricolage Grotesque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Orange White Modern Bold Company Annual Report Presentation</dc:title>
  <cp:lastModifiedBy>mariem192576@fci.bu.edu.eg</cp:lastModifiedBy>
  <cp:revision>11</cp:revision>
  <dcterms:created xsi:type="dcterms:W3CDTF">2006-08-16T00:00:00Z</dcterms:created>
  <dcterms:modified xsi:type="dcterms:W3CDTF">2024-06-16T20:00:30Z</dcterms:modified>
  <dc:identifier>DAGITcRKPDA</dc:identifier>
</cp:coreProperties>
</file>